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83" r:id="rId3"/>
    <p:sldId id="1957" r:id="rId4"/>
    <p:sldId id="1958" r:id="rId5"/>
    <p:sldId id="284" r:id="rId6"/>
    <p:sldId id="258" r:id="rId7"/>
    <p:sldId id="280" r:id="rId8"/>
    <p:sldId id="260" r:id="rId9"/>
    <p:sldId id="266" r:id="rId10"/>
    <p:sldId id="293" r:id="rId11"/>
    <p:sldId id="309" r:id="rId12"/>
    <p:sldId id="322" r:id="rId13"/>
    <p:sldId id="262" r:id="rId14"/>
    <p:sldId id="259" r:id="rId15"/>
    <p:sldId id="264" r:id="rId16"/>
    <p:sldId id="281" r:id="rId17"/>
    <p:sldId id="267" r:id="rId18"/>
    <p:sldId id="263" r:id="rId19"/>
    <p:sldId id="276" r:id="rId20"/>
    <p:sldId id="282" r:id="rId21"/>
    <p:sldId id="1952" r:id="rId22"/>
    <p:sldId id="278" r:id="rId23"/>
    <p:sldId id="269" r:id="rId24"/>
    <p:sldId id="265" r:id="rId25"/>
    <p:sldId id="274" r:id="rId26"/>
    <p:sldId id="275" r:id="rId27"/>
    <p:sldId id="270" r:id="rId28"/>
    <p:sldId id="1899" r:id="rId29"/>
    <p:sldId id="1953" r:id="rId30"/>
    <p:sldId id="277" r:id="rId31"/>
    <p:sldId id="273" r:id="rId32"/>
    <p:sldId id="271" r:id="rId33"/>
    <p:sldId id="319" r:id="rId34"/>
    <p:sldId id="320" r:id="rId35"/>
    <p:sldId id="321" r:id="rId36"/>
    <p:sldId id="316" r:id="rId37"/>
    <p:sldId id="1954" r:id="rId38"/>
    <p:sldId id="1955" r:id="rId39"/>
    <p:sldId id="286" r:id="rId40"/>
    <p:sldId id="1956" r:id="rId41"/>
    <p:sldId id="272" r:id="rId42"/>
    <p:sldId id="279" r:id="rId43"/>
    <p:sldId id="1935" r:id="rId44"/>
    <p:sldId id="1929" r:id="rId45"/>
    <p:sldId id="1930" r:id="rId46"/>
    <p:sldId id="1931" r:id="rId47"/>
    <p:sldId id="1932" r:id="rId48"/>
    <p:sldId id="1933" r:id="rId49"/>
    <p:sldId id="1934" r:id="rId50"/>
    <p:sldId id="1936" r:id="rId51"/>
    <p:sldId id="1944" r:id="rId52"/>
    <p:sldId id="1945" r:id="rId53"/>
    <p:sldId id="1946" r:id="rId54"/>
    <p:sldId id="1937" r:id="rId55"/>
    <p:sldId id="1938" r:id="rId56"/>
    <p:sldId id="1939" r:id="rId57"/>
    <p:sldId id="1940" r:id="rId58"/>
    <p:sldId id="1941" r:id="rId59"/>
    <p:sldId id="1888" r:id="rId60"/>
    <p:sldId id="1892" r:id="rId61"/>
    <p:sldId id="1889" r:id="rId62"/>
    <p:sldId id="1948" r:id="rId63"/>
    <p:sldId id="1951" r:id="rId64"/>
    <p:sldId id="261" r:id="rId65"/>
    <p:sldId id="1896" r:id="rId66"/>
    <p:sldId id="1949" r:id="rId67"/>
    <p:sldId id="1950" r:id="rId68"/>
    <p:sldId id="1898" r:id="rId69"/>
    <p:sldId id="1925" r:id="rId70"/>
    <p:sldId id="1942" r:id="rId71"/>
    <p:sldId id="1943" r:id="rId72"/>
    <p:sldId id="1893" r:id="rId73"/>
    <p:sldId id="1900" r:id="rId74"/>
    <p:sldId id="1890" r:id="rId75"/>
    <p:sldId id="1895" r:id="rId76"/>
    <p:sldId id="285" r:id="rId77"/>
    <p:sldId id="1947" r:id="rId78"/>
    <p:sldId id="357" r:id="rId79"/>
    <p:sldId id="361" r:id="rId80"/>
    <p:sldId id="360" r:id="rId81"/>
    <p:sldId id="363" r:id="rId82"/>
    <p:sldId id="359" r:id="rId83"/>
    <p:sldId id="35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3"/>
    <p:restoredTop sz="94714"/>
  </p:normalViewPr>
  <p:slideViewPr>
    <p:cSldViewPr snapToGrid="0">
      <p:cViewPr varScale="1">
        <p:scale>
          <a:sx n="179" d="100"/>
          <a:sy n="179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FA138-6015-F249-961A-6D5F5E54FCD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04803-9F25-4C4E-9939-C78395B2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9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526c31bf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526c31bfa_1_28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1526c31bf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48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320-1ED1-AFC9-69CB-17A04CBA0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96582-8BD5-4E4E-F7D7-A0E8A80BC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7780-53B6-ED02-E574-75767B09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EAE6-28B9-EE9B-3DFE-1D3D30F9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52337-768D-87CE-D87E-B854B22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8A83-7501-295F-FD81-B8B4694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EF93-0771-89D8-2A8B-E0186730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61CE-CDEF-86F1-1783-5368B95D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AB97-787D-2B7D-4BFA-98F207AB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9EAE9-41EB-C41D-1F39-7C41FA05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7EDC7-540F-ADBF-5E26-F61C1EB41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BA7E4-B170-E662-6A1C-3FEC3487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9CC9-5093-BEEA-9270-3522879E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7EC1-5C24-DB71-3869-3E5C4A72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68A8-5133-FB3D-36D2-16327304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AA91-A918-FABC-3C8A-0FF14263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5739-3D10-2693-F05B-1C86A606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5B38-C78D-70B4-4B14-D288078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9FA4-94A2-4AE4-DDA7-25CEFE6C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A03DF-6CEB-717B-D5C5-5AF1D2F9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5346-5B25-54D6-1AB1-58BBF1FF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1595-7EF2-CE4E-C303-DCAA0631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88AE-C967-6BF6-0ADD-8698C7D3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7CD75-36F5-48AA-AAFF-0054EA5C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29F9-4C89-5BF6-9ACC-903E48B0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7395-BE34-385B-5766-18AA2894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E00-9D30-D610-2114-6124C5981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258DA-3F75-D159-0A8D-40424DA8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3F6B7-FE37-B6A6-BDA5-8965A87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4239-534D-549B-7F4B-C7810C7E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21A4-54D3-6F2D-0E22-6BCF4AAE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8A91-10DA-DF97-5AC4-C633176E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23CE-0CBE-D884-9A4B-7DF3F35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BCF51-2D97-1403-40FF-CF25692EF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E8AF1-3176-3106-2BD8-DF56AC8C5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66B19-E7A3-B6F2-565F-FE8288BC1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07170-F32E-E521-A9D1-8204B454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258FD-04CC-4DA0-5E24-30393169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A0C96-49A7-5690-3803-DBC5597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3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BD82-62E0-8260-7AD4-7F33D930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95649-E9DC-2AE3-8F3D-99F078A2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C13FE-E72A-4310-0294-AE949B3F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9518-A8AD-2415-436F-6920038F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8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0D13B-6E70-CFAD-C93E-6A616540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563B-2BDE-D5D2-FCD7-0FEE6E83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2E5BF-F636-8CAE-92BC-214C845C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AA14-16FD-63C1-69A3-D5B7D120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1765-80D9-1F1E-E28C-A31B7430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A275-C8D9-759A-B517-AC6EB0019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B196-2D20-C78D-DFDB-FD9DF3A2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9167E-DEA1-7480-81A9-F37583A1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8957F-3B67-51B9-15CD-30DF9F02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0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1137-FFEB-1229-DC30-DB3C3857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928C1-D12A-2DA7-7A65-7280326BD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878B5-1CC5-8199-2C8B-1811C642A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304E-0FE1-DD97-10C0-3C848B7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DDEA-63C9-3D2F-1534-2145E4C5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27006-9827-3D55-3FD2-111F9C11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55C26-F655-B622-B61B-F7C4ECB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E3079-CF9D-CE91-DFC2-FACEB5F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2CFC-7B45-72CB-18EA-38DCB0790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22135-A691-9549-8D03-8166CA204489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205E-B7D1-E86C-6D9E-49306DC5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6257C-4E7B-9B08-0EA2-5F091242B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F7E51-F153-6646-B0B0-31E1F6E0A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Endangered_languag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pus.nlpl.eu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E38A-7564-F0AA-5B6A-5042FC592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Bender Rule,</a:t>
            </a:r>
            <a:br>
              <a:rPr lang="en-US" dirty="0"/>
            </a:br>
            <a:r>
              <a:rPr lang="en-US" dirty="0"/>
              <a:t>Low Resource Languages</a:t>
            </a:r>
            <a:br>
              <a:rPr lang="en-US" dirty="0"/>
            </a:br>
            <a:r>
              <a:rPr lang="en-US" dirty="0"/>
              <a:t>and Growth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4825-FE37-E5FA-2137-EE668AB55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Nov 18, 2024</a:t>
            </a:r>
          </a:p>
        </p:txBody>
      </p:sp>
    </p:spTree>
    <p:extLst>
      <p:ext uri="{BB962C8B-B14F-4D97-AF65-F5344CB8AC3E}">
        <p14:creationId xmlns:p14="http://schemas.microsoft.com/office/powerpoint/2010/main" val="74904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>
            <a:extLst>
              <a:ext uri="{FF2B5EF4-FFF2-40B4-BE49-F238E27FC236}">
                <a16:creationId xmlns:a16="http://schemas.microsoft.com/office/drawing/2014/main" id="{9BF9CDBC-A8FB-9C96-24B0-1642B660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862014"/>
            <a:ext cx="6373906" cy="25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027DFA8-6E3D-B810-8A56-FE21BA9F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3821114"/>
            <a:ext cx="7853083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EC5728F1-8796-7E94-D692-CE175FC0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61" y="1111623"/>
            <a:ext cx="3478986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6451EAA-A141-5804-CC73-7B0B8EF07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3" r="41545" b="46195"/>
          <a:stretch/>
        </p:blipFill>
        <p:spPr bwMode="auto">
          <a:xfrm>
            <a:off x="9475694" y="3585231"/>
            <a:ext cx="1783977" cy="19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7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fr" dirty="0"/>
              <a:t>Data: Deutsche Welle TV (19 langages)</a:t>
            </a:r>
            <a:endParaRPr dirty="0"/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l="4315" t="12133" r="4841" b="7827"/>
          <a:stretch/>
        </p:blipFill>
        <p:spPr>
          <a:xfrm>
            <a:off x="105104" y="1458533"/>
            <a:ext cx="11519338" cy="860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24BF4-B41F-3356-4F6E-BA2FB027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</a:t>
            </a:r>
            <a:br>
              <a:rPr lang="en-US" dirty="0"/>
            </a:br>
            <a:r>
              <a:rPr lang="en-US" dirty="0"/>
              <a:t>Vectors </a:t>
            </a:r>
            <a:r>
              <a:rPr lang="en-US" dirty="0">
                <a:sym typeface="Wingdings" pitchFamily="2" charset="2"/>
              </a:rPr>
              <a:t> URLs  Copyrighted Material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41156-5BEF-7814-BFD8-AD0CE4C6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Copyrighted material cannot be distributed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the H2020 SELMA project is for research-purposes only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be distributed?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Database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URLs</a:t>
            </a:r>
          </a:p>
          <a:p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Service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spoken queries in 19 languages</a:t>
            </a:r>
          </a:p>
          <a:p>
            <a:pPr lvl="1"/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vectors and URLs</a:t>
            </a:r>
          </a:p>
          <a:p>
            <a:pPr lvl="1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21BC06C-95C5-F158-CF99-14EBB7820A29}"/>
              </a:ext>
            </a:extLst>
          </p:cNvPr>
          <p:cNvSpPr/>
          <p:nvPr/>
        </p:nvSpPr>
        <p:spPr>
          <a:xfrm>
            <a:off x="4613199" y="4040080"/>
            <a:ext cx="3694982" cy="689083"/>
          </a:xfrm>
          <a:prstGeom prst="wedgeRoundRectCallout">
            <a:avLst>
              <a:gd name="adj1" fmla="val -50945"/>
              <a:gd name="adj2" fmla="val 777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 &gt;&gt; Bilingual</a:t>
            </a:r>
          </a:p>
        </p:txBody>
      </p:sp>
    </p:spTree>
    <p:extLst>
      <p:ext uri="{BB962C8B-B14F-4D97-AF65-F5344CB8AC3E}">
        <p14:creationId xmlns:p14="http://schemas.microsoft.com/office/powerpoint/2010/main" val="57695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E2D487-2FC4-0B41-014B-BF9FFA45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076E2-E722-5053-9C0A-151DF5D7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Responsible AI (deadly and insanely profitable)</a:t>
            </a:r>
          </a:p>
          <a:p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7025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60" y="4196189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F4-10F3-BF34-7648-F69078240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5538"/>
            <a:ext cx="9295827" cy="4206495"/>
          </a:xfrm>
        </p:spPr>
        <p:txBody>
          <a:bodyPr>
            <a:normAutofit/>
          </a:bodyPr>
          <a:lstStyle/>
          <a:p>
            <a:r>
              <a:rPr lang="en-US" dirty="0"/>
              <a:t>Risks 1.0 (2016)</a:t>
            </a:r>
          </a:p>
          <a:p>
            <a:pPr lvl="1"/>
            <a:r>
              <a:rPr lang="en-US" dirty="0"/>
              <a:t>Unfair, Biased</a:t>
            </a:r>
          </a:p>
          <a:p>
            <a:r>
              <a:rPr lang="en-US" dirty="0"/>
              <a:t>Risks 2.0 (2022)</a:t>
            </a:r>
          </a:p>
          <a:p>
            <a:pPr lvl="1"/>
            <a:r>
              <a:rPr lang="en-US" dirty="0"/>
              <a:t>Addictive, Dangerous, Deadly and Insanely Profitable</a:t>
            </a:r>
          </a:p>
          <a:p>
            <a:pPr lvl="1"/>
            <a:endParaRPr lang="en-US" dirty="0"/>
          </a:p>
          <a:p>
            <a:r>
              <a:rPr lang="en-US" dirty="0"/>
              <a:t>American social media companies are not great at moderating online forums, </a:t>
            </a:r>
          </a:p>
          <a:p>
            <a:pPr lvl="1"/>
            <a:r>
              <a:rPr lang="en-US" dirty="0"/>
              <a:t>but they are worse in languages and cultures </a:t>
            </a:r>
          </a:p>
          <a:p>
            <a:pPr lvl="1"/>
            <a:r>
              <a:rPr lang="en-US" dirty="0"/>
              <a:t>that they do not understand all that well.</a:t>
            </a:r>
          </a:p>
        </p:txBody>
      </p:sp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2236" y="118995"/>
            <a:ext cx="4614146" cy="1456441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2800" y="1575436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16" y="4196189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83E7-268F-E5DA-89AA-685238FD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E91F8-40A9-0E27-08B2-125CC6CB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82723-76A0-7A6E-86FF-1F20970C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Data quality</a:t>
            </a:r>
          </a:p>
          <a:p>
            <a:pPr lvl="1"/>
            <a:r>
              <a:rPr lang="en-US" dirty="0"/>
              <a:t>Too much machine translation</a:t>
            </a:r>
          </a:p>
          <a:p>
            <a:pPr lvl="1"/>
            <a:r>
              <a:rPr lang="en-US" dirty="0"/>
              <a:t>Too few quality controls (by people with local expertise)</a:t>
            </a:r>
          </a:p>
          <a:p>
            <a:r>
              <a:rPr lang="en-US" dirty="0"/>
              <a:t>Lack of Expertise in Languages and Cultures</a:t>
            </a:r>
          </a:p>
          <a:p>
            <a:r>
              <a:rPr lang="en-US" dirty="0"/>
              <a:t>Too much Emphasis on Translation</a:t>
            </a:r>
          </a:p>
          <a:p>
            <a:pPr lvl="1"/>
            <a:r>
              <a:rPr lang="en-US" dirty="0"/>
              <a:t>Is it appropriate to use English as a pivot language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211227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Hate speech is more toxic </a:t>
            </a:r>
          </a:p>
          <a:p>
            <a:pPr lvl="1"/>
            <a:r>
              <a:rPr lang="en-US" dirty="0"/>
              <a:t>in Hausa tweets than </a:t>
            </a:r>
          </a:p>
          <a:p>
            <a:pPr lvl="1"/>
            <a:r>
              <a:rPr lang="en-US" dirty="0"/>
              <a:t>in English tweets (in Nigeria)</a:t>
            </a:r>
          </a:p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A significant part of the translations were suspected to have been automatically generated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2934" y="1825625"/>
            <a:ext cx="4940132" cy="4351338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8" y="5322861"/>
            <a:ext cx="5323449" cy="13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5F7B-3CB0-11A6-204D-14295785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JSALT-2025 Teamwork Opportunity: </a:t>
            </a:r>
            <a:br>
              <a:rPr lang="en-US" dirty="0"/>
            </a:br>
            <a:r>
              <a:rPr lang="en-US" dirty="0"/>
              <a:t>Zoom </a:t>
            </a:r>
            <a:r>
              <a:rPr lang="en-US" dirty="0">
                <a:sym typeface="Wingdings" pitchFamily="2" charset="2"/>
              </a:rPr>
              <a:t> Face-to-Face</a:t>
            </a:r>
            <a:r>
              <a:rPr lang="en-US" dirty="0"/>
              <a:t> </a:t>
            </a:r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3C9ED0-1870-90B6-4729-D422440B75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165" y="4392979"/>
            <a:ext cx="4940132" cy="4351338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696B772-5C8C-05B5-D14C-92F413F23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0845" y="4392979"/>
            <a:ext cx="5181600" cy="2256033"/>
          </a:xfr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0EDF1480-47EA-0996-CA0A-F64FA376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393"/>
          <a:stretch/>
        </p:blipFill>
        <p:spPr>
          <a:xfrm>
            <a:off x="838200" y="1690688"/>
            <a:ext cx="9665677" cy="26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78B18-A02A-DC72-1FE2-983138D2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Lots of Interest from Lots of Places (110 Reactions)</a:t>
            </a:r>
            <a:br>
              <a:rPr lang="en-US" sz="3600" dirty="0"/>
            </a:br>
            <a:r>
              <a:rPr lang="en-US" sz="3600" dirty="0"/>
              <a:t>Benchmark + Baseline Results (not just data)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C0F10-4BC8-1236-B21B-91956469F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79" y="1825625"/>
            <a:ext cx="4606441" cy="43513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7BA19A-8134-9F7F-622B-1CB3ADDF97CA}"/>
              </a:ext>
            </a:extLst>
          </p:cNvPr>
          <p:cNvSpPr/>
          <p:nvPr/>
        </p:nvSpPr>
        <p:spPr>
          <a:xfrm>
            <a:off x="3585882" y="4957482"/>
            <a:ext cx="1945342" cy="43927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8676E-653C-4967-3217-EE54F56C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370"/>
            <a:ext cx="2472783" cy="2472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D95DD-AD24-664E-5AAC-7280AC6A5043}"/>
              </a:ext>
            </a:extLst>
          </p:cNvPr>
          <p:cNvSpPr txBox="1"/>
          <p:nvPr/>
        </p:nvSpPr>
        <p:spPr>
          <a:xfrm>
            <a:off x="8902700" y="5469077"/>
            <a:ext cx="2267544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Hot Topic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E51A-DB09-D553-9CD8-6BB8E3BB0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00" y="1825625"/>
            <a:ext cx="24511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55B1-05CC-0F37-05DC-9F7147646FB3}"/>
              </a:ext>
            </a:extLst>
          </p:cNvPr>
          <p:cNvSpPr txBox="1"/>
          <p:nvPr/>
        </p:nvSpPr>
        <p:spPr>
          <a:xfrm>
            <a:off x="875529" y="1549495"/>
            <a:ext cx="101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effectLst/>
                <a:latin typeface="-apple-system"/>
              </a:rPr>
              <a:t>Baseline results will be presented for three novel conditions: Zero-Shot, Few-Shot and One-vs-All Zero-Shot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94407-DD86-B537-F0FD-DB1875B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3ACCD-2467-091F-191E-C5F5CF2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CB9C4-5042-7C82-1AE1-910316D6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Too much Emphasis on Translation</a:t>
            </a:r>
          </a:p>
          <a:p>
            <a:pPr lvl="1"/>
            <a:r>
              <a:rPr lang="en-US" b="1" dirty="0"/>
              <a:t>Is it appropriate to use English as a pivot language?</a:t>
            </a:r>
          </a:p>
          <a:p>
            <a:r>
              <a:rPr lang="en-US" dirty="0"/>
              <a:t>Is there a single model to rule them all?</a:t>
            </a:r>
          </a:p>
          <a:p>
            <a:pPr lvl="1"/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4926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pPr lvl="1"/>
            <a:endParaRPr lang="en-US" sz="1600" dirty="0"/>
          </a:p>
          <a:p>
            <a:r>
              <a:rPr lang="en-US" sz="2000" dirty="0"/>
              <a:t>Supports 32 languages</a:t>
            </a:r>
          </a:p>
          <a:p>
            <a:pPr lvl="1"/>
            <a:r>
              <a:rPr lang="en-US" sz="1600" dirty="0"/>
              <a:t>But not </a:t>
            </a:r>
            <a:r>
              <a:rPr lang="en-US" sz="1600" dirty="0" err="1"/>
              <a:t>Quecha</a:t>
            </a:r>
            <a:r>
              <a:rPr lang="en-US" sz="1600" dirty="0"/>
              <a:t>, Galician, Hausa, Tamil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NRC-VAD (Google Translate)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9C86806-DBC5-C150-CACB-30140C32E258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79630" y="2505075"/>
          <a:ext cx="5607570" cy="3904869"/>
        </p:xfrm>
        <a:graphic>
          <a:graphicData uri="http://schemas.openxmlformats.org/drawingml/2006/table">
            <a:tbl>
              <a:tblPr/>
              <a:tblGrid>
                <a:gridCol w="1121514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356662959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2B0EC-0347-5066-0060-4783F02E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920689-C08D-D996-151A-14213204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EBDCD-F278-EAB4-3298-EEC2C6C2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Responsible AI (deadly and insanely profitable)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quality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machine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few quality controls (by people with local expertise)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Lack of Expertise in Languages and Cultures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much Emphasis on Translation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it appropriate to use English as a pivot language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Is there a single model to rule them all?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Covering multiple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9133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E55776-B714-9B41-BE19-FDBF04A6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82" y="4899986"/>
            <a:ext cx="6184327" cy="1958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Perspective in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for students in my NLP class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Feel free to use online tools: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chatbots, search, etc.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(but you are responsible for the content)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Concern: even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students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handed in essays from Western perspective,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though they were taught another perspective in China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if not a shooting war.</a:t>
            </a:r>
          </a:p>
        </p:txBody>
      </p:sp>
    </p:spTree>
    <p:extLst>
      <p:ext uri="{BB962C8B-B14F-4D97-AF65-F5344CB8AC3E}">
        <p14:creationId xmlns:p14="http://schemas.microsoft.com/office/powerpoint/2010/main" val="378298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Research:</a:t>
            </a:r>
            <a:br>
              <a:rPr lang="en-US" dirty="0"/>
            </a:br>
            <a:r>
              <a:rPr lang="en-US" dirty="0"/>
              <a:t>Vision is more than classifying pixels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</p:spTree>
    <p:extLst>
      <p:ext uri="{BB962C8B-B14F-4D97-AF65-F5344CB8AC3E}">
        <p14:creationId xmlns:p14="http://schemas.microsoft.com/office/powerpoint/2010/main" val="3816809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</p:spTree>
    <p:extLst>
      <p:ext uri="{BB962C8B-B14F-4D97-AF65-F5344CB8AC3E}">
        <p14:creationId xmlns:p14="http://schemas.microsoft.com/office/powerpoint/2010/main" val="24265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Perspectives to Vision</a:t>
            </a:r>
            <a:br>
              <a:rPr lang="en-US" dirty="0"/>
            </a:br>
            <a:r>
              <a:rPr lang="en-US" dirty="0"/>
              <a:t>(Do not pivot via English)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Artworks</a:t>
            </a:r>
          </a:p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Captions in 28 languages</a:t>
            </a:r>
          </a:p>
          <a:p>
            <a:pPr lvl="2"/>
            <a:r>
              <a:rPr lang="en-US" dirty="0"/>
              <a:t>English glosses added to paper</a:t>
            </a:r>
          </a:p>
          <a:p>
            <a:pPr lvl="2"/>
            <a:r>
              <a:rPr lang="en-US" dirty="0"/>
              <a:t>to help readers (but not in corpus)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D86404-A76C-4888-5CB5-BF3B5664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844" y="115596"/>
            <a:ext cx="3192842" cy="1710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9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1DC93A-D226-CFE8-D137-C412C112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more languages?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9C8891-6F38-97FC-4252-AD28D922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Vision:</a:t>
            </a:r>
          </a:p>
          <a:p>
            <a:pPr lvl="1"/>
            <a:r>
              <a:rPr lang="en-US" dirty="0"/>
              <a:t>Depends on both stimulus as well as context</a:t>
            </a:r>
          </a:p>
          <a:p>
            <a:pPr lvl="2"/>
            <a:r>
              <a:rPr lang="en-US" dirty="0"/>
              <a:t>Stimulus: Picture</a:t>
            </a:r>
          </a:p>
          <a:p>
            <a:pPr lvl="2"/>
            <a:r>
              <a:rPr lang="en-US" dirty="0"/>
              <a:t>Context: Language, Culture, Religion, Politics, Education, Background</a:t>
            </a:r>
          </a:p>
          <a:p>
            <a:r>
              <a:rPr lang="en-US" dirty="0"/>
              <a:t>Cliché: </a:t>
            </a:r>
          </a:p>
          <a:p>
            <a:pPr lvl="1"/>
            <a:r>
              <a:rPr lang="en-US" i="1" dirty="0"/>
              <a:t>Beauty is in the eye of the beholder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14A02-6281-0B34-53D6-45F750A8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yellow face with eyes and a sad expression&#10;&#10;Description automatically generated with medium confidence">
            <a:extLst>
              <a:ext uri="{FF2B5EF4-FFF2-40B4-BE49-F238E27FC236}">
                <a16:creationId xmlns:a16="http://schemas.microsoft.com/office/drawing/2014/main" id="{30E105F0-E35D-807E-5F93-4F4536A1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36256"/>
            <a:ext cx="12232888" cy="25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F377DA-D811-9703-48F3-EC5F892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Emotion Labels:</a:t>
            </a:r>
            <a:br>
              <a:rPr lang="en-US" dirty="0"/>
            </a:br>
            <a:r>
              <a:rPr lang="en-US" dirty="0"/>
              <a:t>More Agreement in Some Genres; Less in Others</a:t>
            </a:r>
          </a:p>
        </p:txBody>
      </p:sp>
      <p:pic>
        <p:nvPicPr>
          <p:cNvPr id="8" name="Content Placeholder 7" descr="A collage of art&#10;&#10;Description automatically generated">
            <a:extLst>
              <a:ext uri="{FF2B5EF4-FFF2-40B4-BE49-F238E27FC236}">
                <a16:creationId xmlns:a16="http://schemas.microsoft.com/office/drawing/2014/main" id="{79537C92-B91B-D0C0-189F-8BBD62FA34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071" y="1825625"/>
            <a:ext cx="4449858" cy="4351338"/>
          </a:xfrm>
        </p:spPr>
      </p:pic>
      <p:pic>
        <p:nvPicPr>
          <p:cNvPr id="10" name="Content Placeholder 9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0D067E67-DB68-D2EF-5E85-ABBFD66125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65321"/>
            <a:ext cx="5181600" cy="4071946"/>
          </a:xfrm>
        </p:spPr>
      </p:pic>
    </p:spTree>
    <p:extLst>
      <p:ext uri="{BB962C8B-B14F-4D97-AF65-F5344CB8AC3E}">
        <p14:creationId xmlns:p14="http://schemas.microsoft.com/office/powerpoint/2010/main" val="258363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52036D14-FB63-3CD6-DEEF-658288D21E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b="1499"/>
          <a:stretch/>
        </p:blipFill>
        <p:spPr>
          <a:xfrm>
            <a:off x="114301" y="48418"/>
            <a:ext cx="11444287" cy="6761164"/>
          </a:xfrm>
        </p:spPr>
      </p:pic>
    </p:spTree>
    <p:extLst>
      <p:ext uri="{BB962C8B-B14F-4D97-AF65-F5344CB8AC3E}">
        <p14:creationId xmlns:p14="http://schemas.microsoft.com/office/powerpoint/2010/main" val="132676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80BA-F6F9-6C7A-5E97-FA589ED8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6D5C2C-4D56-F806-9158-690158497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570180"/>
              </p:ext>
            </p:extLst>
          </p:nvPr>
        </p:nvGraphicFramePr>
        <p:xfrm>
          <a:off x="838200" y="1825625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5023179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54432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381172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529312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261218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950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Coordinator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2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ArteLingo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(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zh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7.8K </a:t>
                      </a:r>
                      <a:r>
                        <a:rPr lang="en-US" dirty="0" err="1"/>
                        <a:t>turkers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2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ArteLingo-28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46745"/>
                  </a:ext>
                </a:extLst>
              </a:tr>
            </a:tbl>
          </a:graphicData>
        </a:graphic>
      </p:graphicFrame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4B44139-A0BD-4419-4354-6A55E27B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38" y="3342322"/>
            <a:ext cx="5423877" cy="352781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C13E72-4CEC-8B0F-938F-0CD32CAF9DA7}"/>
              </a:ext>
            </a:extLst>
          </p:cNvPr>
          <p:cNvSpPr/>
          <p:nvPr/>
        </p:nvSpPr>
        <p:spPr>
          <a:xfrm>
            <a:off x="7672754" y="1441938"/>
            <a:ext cx="3827584" cy="198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0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8185" y="1309324"/>
            <a:ext cx="4976155" cy="543658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D7C77-A35A-5E4E-8FA3-99DC0907E6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550424-5D1C-BEEF-31B2-A4CB60FEB715}"/>
              </a:ext>
            </a:extLst>
          </p:cNvPr>
          <p:cNvSpPr/>
          <p:nvPr/>
        </p:nvSpPr>
        <p:spPr>
          <a:xfrm>
            <a:off x="4926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4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2186-1D85-9D4A-4E1A-CF679C3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439CC-19E4-4829-9F58-87D2358F29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044DEF-D625-4417-AEFC-B4FA149D7F81}"/>
              </a:ext>
            </a:extLst>
          </p:cNvPr>
          <p:cNvSpPr/>
          <p:nvPr/>
        </p:nvSpPr>
        <p:spPr>
          <a:xfrm>
            <a:off x="7212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1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9599-8F60-3CC3-2641-1B44DE880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C929-E94C-68C8-AF29-C3A5A52C15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</p:spTree>
    <p:extLst>
      <p:ext uri="{BB962C8B-B14F-4D97-AF65-F5344CB8AC3E}">
        <p14:creationId xmlns:p14="http://schemas.microsoft.com/office/powerpoint/2010/main" val="2184482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88B5-7942-C105-344F-4E5B12D8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Boot-Strapping (Transfer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68C2-7E28-7022-267E-5E4D54DC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Take advantage of high resource languages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To make progress on growth languages</a:t>
            </a:r>
          </a:p>
          <a:p>
            <a:r>
              <a:rPr lang="en-US" sz="3200" b="0" i="0" dirty="0">
                <a:effectLst/>
                <a:latin typeface="-apple-system"/>
              </a:rPr>
              <a:t>Three Boot-Strapping Tasks: Learn Models in Growth Lang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Zero-Shot</a:t>
            </a:r>
          </a:p>
          <a:p>
            <a:pPr lvl="2"/>
            <a:r>
              <a:rPr lang="en-US" sz="2400" dirty="0">
                <a:latin typeface="-apple-system"/>
              </a:rPr>
              <a:t>No fine-tuning on data in target language</a:t>
            </a:r>
            <a:endParaRPr lang="en-US" sz="24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Few-Shot: 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Fine-Tune with a little data in target language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One-vs-All Zero-Shot</a:t>
            </a:r>
          </a:p>
        </p:txBody>
      </p:sp>
    </p:spTree>
    <p:extLst>
      <p:ext uri="{BB962C8B-B14F-4D97-AF65-F5344CB8AC3E}">
        <p14:creationId xmlns:p14="http://schemas.microsoft.com/office/powerpoint/2010/main" val="2560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4CE5AC-102C-B4CB-AF2D-593D15150F6C}"/>
              </a:ext>
            </a:extLst>
          </p:cNvPr>
          <p:cNvSpPr/>
          <p:nvPr/>
        </p:nvSpPr>
        <p:spPr>
          <a:xfrm>
            <a:off x="3604598" y="2978063"/>
            <a:ext cx="2171178" cy="9018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Multi-modal LLM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2694-0352-6313-913E-1C961DD3707D}"/>
              </a:ext>
            </a:extLst>
          </p:cNvPr>
          <p:cNvSpPr/>
          <p:nvPr/>
        </p:nvSpPr>
        <p:spPr>
          <a:xfrm>
            <a:off x="6903119" y="2978063"/>
            <a:ext cx="1878904" cy="901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E2E IMG CAPTIONNING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B31F5-4784-F84A-C62E-A003565ED47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17519" y="3879937"/>
            <a:ext cx="25052" cy="7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972CB-9370-1B8A-5BF3-9C448BC9769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0186" y="4353425"/>
            <a:ext cx="1454295" cy="86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D1BACF1-6808-6A02-D5D2-9B4214C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93" y="5216266"/>
            <a:ext cx="1140776" cy="150081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763C7D7-40ED-1F8C-8340-247DFED0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643" y="4255237"/>
            <a:ext cx="25870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B26FF43-47E3-926C-6C1E-93DBDFA96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9521" y="41895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2A87884-E52F-8BB0-34B2-72F2A6193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1921" y="43419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EF54E-7C85-A4D6-C079-E9BC576ACB61}"/>
              </a:ext>
            </a:extLst>
          </p:cNvPr>
          <p:cNvCxnSpPr>
            <a:stCxn id="13" idx="0"/>
            <a:endCxn id="3" idx="2"/>
          </p:cNvCxnSpPr>
          <p:nvPr/>
        </p:nvCxnSpPr>
        <p:spPr>
          <a:xfrm flipV="1">
            <a:off x="4690187" y="3879937"/>
            <a:ext cx="0" cy="37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9C0B6F-8B5C-4932-6036-E10290A12DC8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690186" y="2489548"/>
            <a:ext cx="1" cy="488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9A254B-5BD3-C379-AD38-E6214B6276AB}"/>
              </a:ext>
            </a:extLst>
          </p:cNvPr>
          <p:cNvCxnSpPr>
            <a:cxnSpLocks/>
          </p:cNvCxnSpPr>
          <p:nvPr/>
        </p:nvCxnSpPr>
        <p:spPr>
          <a:xfrm flipV="1">
            <a:off x="7817519" y="2589756"/>
            <a:ext cx="0" cy="388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C652D0C-22B1-8CB2-1590-3334417BBAFC}"/>
              </a:ext>
            </a:extLst>
          </p:cNvPr>
          <p:cNvSpPr/>
          <p:nvPr/>
        </p:nvSpPr>
        <p:spPr>
          <a:xfrm flipH="1">
            <a:off x="789267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5CC2A-A699-5445-BC26-603CB24C0C1C}"/>
              </a:ext>
            </a:extLst>
          </p:cNvPr>
          <p:cNvSpPr/>
          <p:nvPr/>
        </p:nvSpPr>
        <p:spPr>
          <a:xfrm flipH="1">
            <a:off x="820582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EC809F-874F-4756-4C0D-92CD30E3D78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144481" y="4647652"/>
            <a:ext cx="1698090" cy="56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7F40129-15F1-654C-A273-D2397A3CBC71}"/>
              </a:ext>
            </a:extLst>
          </p:cNvPr>
          <p:cNvSpPr/>
          <p:nvPr/>
        </p:nvSpPr>
        <p:spPr>
          <a:xfrm>
            <a:off x="4237162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FF7A3E-D6D3-6D12-127B-649F6E408B47}"/>
              </a:ext>
            </a:extLst>
          </p:cNvPr>
          <p:cNvSpPr/>
          <p:nvPr/>
        </p:nvSpPr>
        <p:spPr>
          <a:xfrm>
            <a:off x="4475156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045E13-8DB4-B2E4-23A5-874754D3A4AB}"/>
              </a:ext>
            </a:extLst>
          </p:cNvPr>
          <p:cNvSpPr/>
          <p:nvPr/>
        </p:nvSpPr>
        <p:spPr>
          <a:xfrm>
            <a:off x="4713150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59D1-53FC-BFAB-2A5B-89F264D30AE2}"/>
              </a:ext>
            </a:extLst>
          </p:cNvPr>
          <p:cNvSpPr/>
          <p:nvPr/>
        </p:nvSpPr>
        <p:spPr>
          <a:xfrm>
            <a:off x="4957407" y="187793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254329-A099-AE93-4D88-17D821716C93}"/>
              </a:ext>
            </a:extLst>
          </p:cNvPr>
          <p:cNvSpPr/>
          <p:nvPr/>
        </p:nvSpPr>
        <p:spPr>
          <a:xfrm flipH="1">
            <a:off x="733526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80BCA-36E4-4C34-7E80-435B941788DE}"/>
              </a:ext>
            </a:extLst>
          </p:cNvPr>
          <p:cNvSpPr/>
          <p:nvPr/>
        </p:nvSpPr>
        <p:spPr>
          <a:xfrm flipH="1">
            <a:off x="764841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E486C5-CB1B-0E3F-C81D-4878A2599D16}"/>
              </a:ext>
            </a:extLst>
          </p:cNvPr>
          <p:cNvCxnSpPr>
            <a:cxnSpLocks/>
          </p:cNvCxnSpPr>
          <p:nvPr/>
        </p:nvCxnSpPr>
        <p:spPr>
          <a:xfrm>
            <a:off x="4263068" y="3145312"/>
            <a:ext cx="919389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1">
            <a:extLst>
              <a:ext uri="{FF2B5EF4-FFF2-40B4-BE49-F238E27FC236}">
                <a16:creationId xmlns:a16="http://schemas.microsoft.com/office/drawing/2014/main" id="{B832E3E7-65FC-02C4-26E8-48813AF9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578" y="4426142"/>
            <a:ext cx="2587087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Use &lt;lang1&gt; and &lt;lang2&gt; words to describe the image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3DDBDCED-DB3A-7216-693F-7206401FCCB9}"/>
              </a:ext>
            </a:extLst>
          </p:cNvPr>
          <p:cNvSpPr/>
          <p:nvPr/>
        </p:nvSpPr>
        <p:spPr>
          <a:xfrm rot="10800000">
            <a:off x="5199113" y="1839434"/>
            <a:ext cx="2058910" cy="50104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F948F-86BA-78A2-7D06-A3A5535A9BCC}"/>
              </a:ext>
            </a:extLst>
          </p:cNvPr>
          <p:cNvSpPr txBox="1"/>
          <p:nvPr/>
        </p:nvSpPr>
        <p:spPr>
          <a:xfrm>
            <a:off x="5344565" y="1929881"/>
            <a:ext cx="188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Decrease similarity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08209CC-EB2C-40B5-FC78-0410655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86" y="2853293"/>
            <a:ext cx="290765" cy="29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23EF90D-94A2-2682-35E4-C740B88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38" y="397552"/>
            <a:ext cx="10515600" cy="1325563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Future Research on 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92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fine-tuned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  <a:p>
                <a:pPr lvl="1"/>
                <a:r>
                  <a:rPr lang="en-US" dirty="0"/>
                  <a:t>Evaluate both models on Urdu.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Hindi is more like Urdu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Hausa</a:t>
            </a:r>
          </a:p>
        </p:txBody>
      </p:sp>
    </p:spTree>
    <p:extLst>
      <p:ext uri="{BB962C8B-B14F-4D97-AF65-F5344CB8AC3E}">
        <p14:creationId xmlns:p14="http://schemas.microsoft.com/office/powerpoint/2010/main" val="21390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3E6736-D5F6-DAC9-0904-AB1D497CAD5B}"/>
              </a:ext>
            </a:extLst>
          </p:cNvPr>
          <p:cNvSpPr/>
          <p:nvPr/>
        </p:nvSpPr>
        <p:spPr>
          <a:xfrm>
            <a:off x="10355579" y="861848"/>
            <a:ext cx="596199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F630D0-2056-1404-EED8-B7A1C9B56890}"/>
              </a:ext>
            </a:extLst>
          </p:cNvPr>
          <p:cNvSpPr/>
          <p:nvPr/>
        </p:nvSpPr>
        <p:spPr>
          <a:xfrm>
            <a:off x="6487408" y="861848"/>
            <a:ext cx="935420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5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A7BA3-3266-5D62-E4B7-3ABBD56C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417"/>
          <a:stretch/>
        </p:blipFill>
        <p:spPr>
          <a:xfrm>
            <a:off x="457452" y="76539"/>
            <a:ext cx="11277096" cy="6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7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C6FF94-6EB8-A41B-8EB8-6E1D78F8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603"/>
          <a:stretch/>
        </p:blipFill>
        <p:spPr>
          <a:xfrm>
            <a:off x="203676" y="2846070"/>
            <a:ext cx="5130365" cy="378333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7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7D74-2BD6-D43F-445E-E1BDB23B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031F8-8213-75D2-CFDB-CE1F300513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Survey current status</a:t>
            </a:r>
          </a:p>
          <a:p>
            <a:pPr lvl="1"/>
            <a:r>
              <a:rPr lang="en-US" dirty="0"/>
              <a:t>Identify available resources</a:t>
            </a:r>
          </a:p>
          <a:p>
            <a:pPr lvl="1"/>
            <a:r>
              <a:rPr lang="en-US" dirty="0"/>
              <a:t>Evaluate strengths and weaknesses</a:t>
            </a:r>
          </a:p>
          <a:p>
            <a:r>
              <a:rPr lang="en-US" dirty="0"/>
              <a:t>Engage Local Expertise</a:t>
            </a:r>
          </a:p>
          <a:p>
            <a:pPr lvl="1"/>
            <a:r>
              <a:rPr lang="en-US" dirty="0"/>
              <a:t>Bring together people </a:t>
            </a:r>
          </a:p>
          <a:p>
            <a:pPr lvl="2"/>
            <a:r>
              <a:rPr lang="en-US" dirty="0"/>
              <a:t>that would not normally work together</a:t>
            </a:r>
          </a:p>
          <a:p>
            <a:r>
              <a:rPr lang="en-US" dirty="0"/>
              <a:t>Establish that we can do </a:t>
            </a:r>
          </a:p>
          <a:p>
            <a:pPr lvl="1"/>
            <a:r>
              <a:rPr lang="en-US" dirty="0"/>
              <a:t>better than pivoting via English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Re-use (or create, if necessary) </a:t>
            </a:r>
          </a:p>
          <a:p>
            <a:pPr lvl="1"/>
            <a:r>
              <a:rPr lang="en-US" dirty="0"/>
              <a:t>to encourage more research</a:t>
            </a:r>
          </a:p>
          <a:p>
            <a:pPr lvl="2"/>
            <a:r>
              <a:rPr lang="en-US" dirty="0"/>
              <a:t>on growth languages</a:t>
            </a:r>
          </a:p>
          <a:p>
            <a:pPr lvl="2"/>
            <a:r>
              <a:rPr lang="en-US" dirty="0"/>
              <a:t>embracing diversity</a:t>
            </a:r>
          </a:p>
          <a:p>
            <a:pPr lvl="2"/>
            <a:r>
              <a:rPr lang="en-US" dirty="0"/>
              <a:t>and multiple perspectives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539A31-5BF9-32C8-A7E8-6BFABE3DC6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 a catalog/hub for </a:t>
            </a:r>
          </a:p>
          <a:p>
            <a:pPr lvl="1"/>
            <a:r>
              <a:rPr lang="en-US" dirty="0"/>
              <a:t>datasets, models and other resources 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HuggingFace</a:t>
            </a:r>
            <a:endParaRPr lang="en-US" dirty="0"/>
          </a:p>
          <a:p>
            <a:r>
              <a:rPr lang="en-US" dirty="0"/>
              <a:t>Inclusive playground for</a:t>
            </a:r>
          </a:p>
          <a:p>
            <a:pPr lvl="1"/>
            <a:r>
              <a:rPr lang="en-US" dirty="0"/>
              <a:t>Sharing: Encourage community to upload resources</a:t>
            </a:r>
          </a:p>
          <a:p>
            <a:pPr lvl="1"/>
            <a:r>
              <a:rPr lang="en-US" dirty="0"/>
              <a:t>Ease-of –Use</a:t>
            </a:r>
          </a:p>
          <a:p>
            <a:pPr lvl="2"/>
            <a:r>
              <a:rPr lang="en-US" dirty="0"/>
              <a:t>Easy to find popular stuff</a:t>
            </a:r>
          </a:p>
          <a:p>
            <a:pPr lvl="2"/>
            <a:r>
              <a:rPr lang="en-US" dirty="0"/>
              <a:t>Easy to try things out </a:t>
            </a:r>
          </a:p>
          <a:p>
            <a:pPr lvl="3"/>
            <a:r>
              <a:rPr lang="en-US" dirty="0"/>
              <a:t>(without downloading)</a:t>
            </a:r>
          </a:p>
          <a:p>
            <a:r>
              <a:rPr lang="en-US" dirty="0"/>
              <a:t>Gamify Annotation</a:t>
            </a:r>
          </a:p>
          <a:p>
            <a:pPr lvl="1"/>
            <a:r>
              <a:rPr lang="en-US" dirty="0"/>
              <a:t>Make annotation fun</a:t>
            </a:r>
          </a:p>
          <a:p>
            <a:pPr lvl="1"/>
            <a:r>
              <a:rPr lang="en-US" dirty="0"/>
              <a:t>Like the ESP Game</a:t>
            </a:r>
          </a:p>
        </p:txBody>
      </p:sp>
    </p:spTree>
    <p:extLst>
      <p:ext uri="{BB962C8B-B14F-4D97-AF65-F5344CB8AC3E}">
        <p14:creationId xmlns:p14="http://schemas.microsoft.com/office/powerpoint/2010/main" val="26449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6B0E-2503-C8EE-6447-D8DFBCA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EB53F-CC53-B6E6-B3B0-48A1A400A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Resource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22E49-4B8F-6BDE-A250-97F563453E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Quechua (Peru)</a:t>
            </a:r>
          </a:p>
          <a:p>
            <a:r>
              <a:rPr lang="en-US" dirty="0"/>
              <a:t>Galician (Spain)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Collect resources (2 weeks)</a:t>
            </a:r>
          </a:p>
          <a:p>
            <a:pPr lvl="1"/>
            <a:r>
              <a:rPr lang="en-US" dirty="0"/>
              <a:t>Improve perf of MT &amp; NLP (3w)</a:t>
            </a:r>
          </a:p>
          <a:p>
            <a:pPr lvl="1"/>
            <a:r>
              <a:rPr lang="en-US" dirty="0"/>
              <a:t>Distribute models/corpora (1w)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9B4C6-83E4-21B2-20D2-66A9F1F5F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ED20D-E07B-156A-1E31-841EEE3F11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Hausa (Nigeria)</a:t>
            </a:r>
          </a:p>
          <a:p>
            <a:r>
              <a:rPr lang="en-US" dirty="0"/>
              <a:t>Tamil (India)</a:t>
            </a:r>
          </a:p>
          <a:p>
            <a:endParaRPr lang="en-US" dirty="0"/>
          </a:p>
          <a:p>
            <a:r>
              <a:rPr lang="en-US" dirty="0"/>
              <a:t>Plan (6 weeks)</a:t>
            </a:r>
          </a:p>
          <a:p>
            <a:pPr lvl="1"/>
            <a:r>
              <a:rPr lang="en-US" dirty="0"/>
              <a:t>Resources</a:t>
            </a:r>
          </a:p>
          <a:p>
            <a:pPr lvl="2"/>
            <a:r>
              <a:rPr lang="en-US" dirty="0"/>
              <a:t>Survey available resources</a:t>
            </a:r>
          </a:p>
          <a:p>
            <a:pPr lvl="2"/>
            <a:r>
              <a:rPr lang="en-US" dirty="0"/>
              <a:t>Assess Quality</a:t>
            </a:r>
          </a:p>
          <a:p>
            <a:pPr lvl="2"/>
            <a:r>
              <a:rPr lang="en-US" dirty="0"/>
              <a:t>Re-use and build (if necessary)</a:t>
            </a:r>
          </a:p>
          <a:p>
            <a:pPr lvl="1"/>
            <a:r>
              <a:rPr lang="en-US" dirty="0"/>
              <a:t>Hub / Gamify (ESP Game)</a:t>
            </a:r>
          </a:p>
          <a:p>
            <a:pPr lvl="1"/>
            <a:r>
              <a:rPr lang="en-US" dirty="0"/>
              <a:t>Beat Pivot-via-English Baseline</a:t>
            </a:r>
          </a:p>
        </p:txBody>
      </p:sp>
    </p:spTree>
    <p:extLst>
      <p:ext uri="{BB962C8B-B14F-4D97-AF65-F5344CB8AC3E}">
        <p14:creationId xmlns:p14="http://schemas.microsoft.com/office/powerpoint/2010/main" val="32252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753D-0465-E433-B158-2B617039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  Chatbots  …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9333C-6FE7-E490-0EBD-E526775B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Precedents</a:t>
            </a:r>
          </a:p>
          <a:p>
            <a:pPr lvl="1"/>
            <a:r>
              <a:rPr lang="en-US" dirty="0"/>
              <a:t>Word Associations: doctor primes nurse</a:t>
            </a:r>
          </a:p>
          <a:p>
            <a:pPr lvl="1"/>
            <a:r>
              <a:rPr lang="en-US" dirty="0"/>
              <a:t>Perplexity (Shannon), Cloze task, Fill mask</a:t>
            </a:r>
          </a:p>
          <a:p>
            <a:pPr lvl="1"/>
            <a:r>
              <a:rPr lang="en-US" dirty="0"/>
              <a:t>``You shall know a word by the company it keeps’’</a:t>
            </a:r>
          </a:p>
          <a:p>
            <a:pPr lvl="1"/>
            <a:r>
              <a:rPr lang="en-US" dirty="0"/>
              <a:t>Collocations in Lexicography</a:t>
            </a:r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Multiple Perspectives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59DC7-0740-137D-A706-5175423D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Indiana Jones and the Temple of Doom - ">
            <a:extLst>
              <a:ext uri="{FF2B5EF4-FFF2-40B4-BE49-F238E27FC236}">
                <a16:creationId xmlns:a16="http://schemas.microsoft.com/office/drawing/2014/main" id="{987C3F63-4BC6-F9E0-23BC-3271E6EE7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59" y="3774558"/>
            <a:ext cx="5078293" cy="285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8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FF12-C4AC-4D0E-0479-6B93817C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5" descr="A screenshot of a web page&#10;&#10;Description automatically generated">
            <a:extLst>
              <a:ext uri="{FF2B5EF4-FFF2-40B4-BE49-F238E27FC236}">
                <a16:creationId xmlns:a16="http://schemas.microsoft.com/office/drawing/2014/main" id="{1E7AAEE7-84E3-0A0E-DD18-42739C79EA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50196"/>
            <a:ext cx="12649973" cy="650780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0CECF-DDCE-2876-EB31-F75D99711AE4}"/>
              </a:ext>
            </a:extLst>
          </p:cNvPr>
          <p:cNvSpPr/>
          <p:nvPr/>
        </p:nvSpPr>
        <p:spPr>
          <a:xfrm>
            <a:off x="282102" y="1887166"/>
            <a:ext cx="4192621" cy="45720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2AA97-1C4E-E2C4-22E1-082D713A83C3}"/>
              </a:ext>
            </a:extLst>
          </p:cNvPr>
          <p:cNvSpPr/>
          <p:nvPr/>
        </p:nvSpPr>
        <p:spPr>
          <a:xfrm>
            <a:off x="4549302" y="1906621"/>
            <a:ext cx="3359285" cy="45720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2082B-35D5-0F6D-D3C1-0FA5EB07070B}"/>
              </a:ext>
            </a:extLst>
          </p:cNvPr>
          <p:cNvSpPr/>
          <p:nvPr/>
        </p:nvSpPr>
        <p:spPr>
          <a:xfrm>
            <a:off x="927371" y="2253574"/>
            <a:ext cx="2380034" cy="45720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091D2-A563-75AE-B3B2-2E0E8DBD8989}"/>
              </a:ext>
            </a:extLst>
          </p:cNvPr>
          <p:cNvSpPr/>
          <p:nvPr/>
        </p:nvSpPr>
        <p:spPr>
          <a:xfrm>
            <a:off x="6420256" y="4494180"/>
            <a:ext cx="1391055" cy="34533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63E5F-4A69-CBCD-0A86-9C0240564508}"/>
              </a:ext>
            </a:extLst>
          </p:cNvPr>
          <p:cNvSpPr/>
          <p:nvPr/>
        </p:nvSpPr>
        <p:spPr>
          <a:xfrm>
            <a:off x="6747753" y="4839510"/>
            <a:ext cx="625813" cy="248056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F0187-17F0-63AA-8ADF-9980376F50EF}"/>
              </a:ext>
            </a:extLst>
          </p:cNvPr>
          <p:cNvSpPr/>
          <p:nvPr/>
        </p:nvSpPr>
        <p:spPr>
          <a:xfrm>
            <a:off x="3612204" y="5087566"/>
            <a:ext cx="625813" cy="248056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E17CE-BB8F-2980-4105-69ACC1F82858}"/>
              </a:ext>
            </a:extLst>
          </p:cNvPr>
          <p:cNvSpPr/>
          <p:nvPr/>
        </p:nvSpPr>
        <p:spPr>
          <a:xfrm>
            <a:off x="6420256" y="5671226"/>
            <a:ext cx="1293778" cy="248056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120615-EFAB-6B77-28CE-47CAD6E20625}"/>
              </a:ext>
            </a:extLst>
          </p:cNvPr>
          <p:cNvSpPr/>
          <p:nvPr/>
        </p:nvSpPr>
        <p:spPr>
          <a:xfrm>
            <a:off x="4646578" y="6161798"/>
            <a:ext cx="1773677" cy="34533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498A-5D5F-DC5F-3A99-C0D51AEE3495}"/>
              </a:ext>
            </a:extLst>
          </p:cNvPr>
          <p:cNvSpPr/>
          <p:nvPr/>
        </p:nvSpPr>
        <p:spPr>
          <a:xfrm>
            <a:off x="4854912" y="6418907"/>
            <a:ext cx="2304645" cy="34533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8B6A9-4D4F-7B9A-F1E1-1C95EA86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``You shall know a word by the company it keeps’’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42092-ACD4-F80D-D62B-A78236DFFB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451" y="2037009"/>
            <a:ext cx="6172200" cy="445586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3DAC80-825D-BE6A-51CF-EB6770C87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819"/>
          <a:stretch/>
        </p:blipFill>
        <p:spPr>
          <a:xfrm>
            <a:off x="6359439" y="2714016"/>
            <a:ext cx="5832561" cy="253892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1B798-E66E-AA2B-45BA-FCD91740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4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7850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51786" t="28294" r="31206" b="32822"/>
          <a:stretch/>
        </p:blipFill>
        <p:spPr bwMode="auto">
          <a:xfrm>
            <a:off x="0" y="-114420"/>
            <a:ext cx="5868528" cy="431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63928" t="32178" r="28215" b="43412"/>
          <a:stretch>
            <a:fillRect/>
          </a:stretch>
        </p:blipFill>
        <p:spPr bwMode="auto">
          <a:xfrm>
            <a:off x="5333836" y="0"/>
            <a:ext cx="6800654" cy="680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Pi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951" y="860661"/>
            <a:ext cx="4564994" cy="5939993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3663142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9/15/17</a:t>
            </a:r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534400" y="3200400"/>
            <a:ext cx="2238508" cy="830997"/>
          </a:xfrm>
          <a:prstGeom prst="wedgeRectCallout">
            <a:avLst>
              <a:gd name="adj1" fmla="val -87693"/>
              <a:gd name="adj2" fmla="val -4344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pitchFamily="2" charset="2"/>
              </a:rPr>
              <a:t> Improvement Rates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450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317500" y="114301"/>
                <a:ext cx="6527800" cy="1576388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Levy &amp; Goldberg (NIPS-2014)</a:t>
                </a:r>
                <a:br>
                  <a:rPr lang="en-US" sz="4000" dirty="0"/>
                </a:br>
                <a:r>
                  <a:rPr lang="en-US" sz="2800" dirty="0"/>
                  <a:t>Word2Vec ≈ PMI (Pointwise Mutual Info)</a:t>
                </a:r>
                <a:br>
                  <a:rPr lang="en-US" sz="2800" dirty="0"/>
                </a:b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317500" y="114301"/>
                <a:ext cx="6527800" cy="1576388"/>
              </a:xfrm>
              <a:blipFill rotWithShape="0">
                <a:blip r:embed="rId2"/>
                <a:stretch>
                  <a:fillRect l="-3268" t="-17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4" y="1581119"/>
            <a:ext cx="8115996" cy="503831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0886"/>
          <a:stretch/>
        </p:blipFill>
        <p:spPr>
          <a:xfrm rot="5400000">
            <a:off x="6922187" y="2579892"/>
            <a:ext cx="7774383" cy="261459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228457" y="2851936"/>
            <a:ext cx="2705494" cy="867266"/>
          </a:xfrm>
          <a:prstGeom prst="wedgeRectCallout">
            <a:avLst>
              <a:gd name="adj1" fmla="val -23842"/>
              <a:gd name="adj2" fmla="val 188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happened </a:t>
            </a:r>
            <a:r>
              <a:rPr lang="en-US" sz="2800"/>
              <a:t>in 2014?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5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449B-CEAF-1029-B89A-D7296BF0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BERT  Spectral Clustering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FB0BC-4FE2-11CF-B02D-6BE478E22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PMI: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similarity of words</a:t>
                </a:r>
              </a:p>
              <a:p>
                <a:pPr lvl="1"/>
                <a:r>
                  <a:rPr lang="en-US" dirty="0"/>
                  <a:t>More like collocations than synonyms/antonyms</a:t>
                </a:r>
              </a:p>
              <a:p>
                <a:r>
                  <a:rPr lang="en-US" dirty="0"/>
                  <a:t>Word2Vec: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BERT: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the last hidden layer of a transformer</a:t>
                </a:r>
              </a:p>
              <a:p>
                <a:pPr lvl="1"/>
                <a:r>
                  <a:rPr lang="en-US" dirty="0"/>
                  <a:t>Similarity of 512-subword units (as opposed to words)</a:t>
                </a:r>
              </a:p>
              <a:p>
                <a:pPr lvl="1"/>
                <a:r>
                  <a:rPr lang="en-US" dirty="0"/>
                  <a:t>Use ANN (approx. nearest neighbors) to construct a neighborhood 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𝑑𝑜𝑐𝑠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links docs to nearby docs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Spectral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such as a citation graph or a neighborhood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𝑠𝑣𝑑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but 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contains random walk distances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FB0BC-4FE2-11CF-B02D-6BE478E22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07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D284E-624A-F395-C7F4-669D00E1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Topic: BERT is too fast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D5D40F-FC76-C610-5743-15623D7272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BERT is trained in linear time</a:t>
                </a:r>
              </a:p>
              <a:p>
                <a:pPr lvl="1"/>
                <a:r>
                  <a:rPr lang="en-US" dirty="0"/>
                  <a:t>Mini-batches / Epochs</a:t>
                </a:r>
              </a:p>
              <a:p>
                <a:pPr lvl="1"/>
                <a:r>
                  <a:rPr lang="en-US" dirty="0"/>
                  <a:t>GPU is a FSM</a:t>
                </a:r>
              </a:p>
              <a:p>
                <a:pPr lvl="1"/>
                <a:r>
                  <a:rPr lang="en-US" dirty="0"/>
                  <a:t>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FSMs cannot compute</a:t>
                </a:r>
              </a:p>
              <a:p>
                <a:pPr lvl="1"/>
                <a:r>
                  <a:rPr lang="en-US" dirty="0"/>
                  <a:t>sort: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SVD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D5D40F-FC76-C610-5743-15623D727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2C760-B641-4A95-48CC-B06E801E2C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Conjecture:</a:t>
            </a:r>
          </a:p>
          <a:p>
            <a:pPr lvl="1"/>
            <a:r>
              <a:rPr lang="en-US" dirty="0"/>
              <a:t>The embedding problem is bounded above and below by SVD</a:t>
            </a:r>
          </a:p>
          <a:p>
            <a:r>
              <a:rPr lang="en-US" dirty="0"/>
              <a:t>Consequence:</a:t>
            </a:r>
          </a:p>
          <a:p>
            <a:pPr lvl="1"/>
            <a:r>
              <a:rPr lang="en-US" dirty="0"/>
              <a:t>BERT is too fast </a:t>
            </a:r>
            <a:r>
              <a:rPr lang="en-US" dirty="0">
                <a:sym typeface="Wingdings" pitchFamily="2" charset="2"/>
              </a:rPr>
              <a:t> Losses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24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8DA737-E4A3-A6A0-A430-B3CB89F9F21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97711" y="0"/>
            <a:ext cx="10823944" cy="6602472"/>
          </a:xfrm>
        </p:spPr>
      </p:pic>
    </p:spTree>
    <p:extLst>
      <p:ext uri="{BB962C8B-B14F-4D97-AF65-F5344CB8AC3E}">
        <p14:creationId xmlns:p14="http://schemas.microsoft.com/office/powerpoint/2010/main" val="3773471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BAF94-B65E-B07B-9794-292E73AD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succeed?</a:t>
            </a:r>
            <a:br>
              <a:rPr lang="en-US" dirty="0"/>
            </a:br>
            <a:r>
              <a:rPr lang="en-US" sz="3600" dirty="0"/>
              <a:t>(get beyond publishing)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C1B4CD-6FCB-9DBF-CCB0-3284AAC7B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citations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5AB270-1361-DDD3-8BA0-DA9B9961CF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First?  Last?  Best?</a:t>
            </a:r>
          </a:p>
          <a:p>
            <a:r>
              <a:rPr lang="en-US" dirty="0"/>
              <a:t>Probably not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Accessible</a:t>
            </a:r>
          </a:p>
          <a:p>
            <a:pPr lvl="1"/>
            <a:r>
              <a:rPr lang="en-US" dirty="0"/>
              <a:t>Helpful to audience</a:t>
            </a:r>
          </a:p>
          <a:p>
            <a:pPr lvl="2"/>
            <a:r>
              <a:rPr lang="en-US" dirty="0"/>
              <a:t>Data</a:t>
            </a:r>
          </a:p>
          <a:p>
            <a:pPr lvl="2"/>
            <a:r>
              <a:rPr lang="en-US" dirty="0"/>
              <a:t>Tools</a:t>
            </a:r>
          </a:p>
          <a:p>
            <a:pPr lvl="2"/>
            <a:r>
              <a:rPr lang="en-US" dirty="0"/>
              <a:t>Survey</a:t>
            </a:r>
          </a:p>
          <a:p>
            <a:pPr lvl="2"/>
            <a:r>
              <a:rPr lang="en-US" dirty="0"/>
              <a:t>Accessible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404C6F-438E-B9D6-DB61-0ED110F39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Paradigm Shift (Kuhn)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6A9E70-A162-F5D7-7A82-961150506A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Initial promising results</a:t>
            </a:r>
          </a:p>
          <a:p>
            <a:pPr lvl="1"/>
            <a:r>
              <a:rPr lang="en-US" dirty="0"/>
              <a:t>promising &gt;&gt; convincing</a:t>
            </a:r>
          </a:p>
          <a:p>
            <a:r>
              <a:rPr lang="en-US" dirty="0"/>
              <a:t>Leave enough undone for students to contribute</a:t>
            </a:r>
          </a:p>
          <a:p>
            <a:pPr lvl="1"/>
            <a:r>
              <a:rPr lang="en-US" dirty="0"/>
              <a:t>and benefit by doing so</a:t>
            </a:r>
          </a:p>
        </p:txBody>
      </p:sp>
    </p:spTree>
    <p:extLst>
      <p:ext uri="{BB962C8B-B14F-4D97-AF65-F5344CB8AC3E}">
        <p14:creationId xmlns:p14="http://schemas.microsoft.com/office/powerpoint/2010/main" val="881552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is popular (massively cited)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is not first, last or best to discuss</a:t>
            </a:r>
          </a:p>
          <a:p>
            <a:pPr lvl="1"/>
            <a:r>
              <a:rPr lang="en-US" dirty="0"/>
              <a:t>Vector spaces, </a:t>
            </a:r>
            <a:r>
              <a:rPr lang="en-US" dirty="0" err="1"/>
              <a:t>embeddings</a:t>
            </a:r>
            <a:r>
              <a:rPr lang="en-US" dirty="0"/>
              <a:t>, analogies, similarity metrics, etc.</a:t>
            </a:r>
          </a:p>
          <a:p>
            <a:r>
              <a:rPr lang="en-US" dirty="0"/>
              <a:t>But word2vec is simple and accessible</a:t>
            </a:r>
          </a:p>
          <a:p>
            <a:pPr lvl="1"/>
            <a:r>
              <a:rPr lang="en-US" dirty="0"/>
              <a:t>Anyone can download the code and use it in their next paper.</a:t>
            </a:r>
          </a:p>
          <a:p>
            <a:pPr lvl="1"/>
            <a:r>
              <a:rPr lang="en-US" dirty="0"/>
              <a:t>Any many do (for better and for worse)</a:t>
            </a:r>
          </a:p>
          <a:p>
            <a:r>
              <a:rPr lang="en-US" dirty="0"/>
              <a:t>Available downloads</a:t>
            </a:r>
          </a:p>
          <a:p>
            <a:pPr lvl="1"/>
            <a:r>
              <a:rPr lang="en-US" dirty="0"/>
              <a:t>Pre-computed vectors (no training required)</a:t>
            </a:r>
          </a:p>
          <a:p>
            <a:pPr lvl="1"/>
            <a:r>
              <a:rPr lang="en-US" dirty="0"/>
              <a:t>Code for training your own vectors on your own corpora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116979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Similarity of docs/words ≈ cos (dot product)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83"/>
          <a:stretch/>
        </p:blipFill>
        <p:spPr>
          <a:xfrm>
            <a:off x="527902" y="1797345"/>
            <a:ext cx="10953946" cy="4565850"/>
          </a:xfr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</p:spTree>
    <p:extLst>
      <p:ext uri="{BB962C8B-B14F-4D97-AF65-F5344CB8AC3E}">
        <p14:creationId xmlns:p14="http://schemas.microsoft.com/office/powerpoint/2010/main" val="2803118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109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9213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7EBBAD-F9F2-05D6-C8CC-F5811A7A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Re-organize Courses</a:t>
            </a:r>
            <a:br>
              <a:rPr lang="en-US" dirty="0"/>
            </a:br>
            <a:r>
              <a:rPr lang="en-US" dirty="0"/>
              <a:t>(Interdisciplinary Re-Org)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B90F86-8B4F-2ADE-966C-F0D2F94AD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Courses (and Conferences)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2F9804-A1B2-5564-D3CD-8EEB6A133B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  <a:p>
            <a:r>
              <a:rPr lang="en-US" dirty="0"/>
              <a:t>Vision</a:t>
            </a:r>
          </a:p>
          <a:p>
            <a:r>
              <a:rPr lang="en-US" dirty="0"/>
              <a:t>Natural Language (NLP)</a:t>
            </a:r>
          </a:p>
          <a:p>
            <a:r>
              <a:rPr lang="en-US" dirty="0"/>
              <a:t>Machine Translation (MT)</a:t>
            </a:r>
          </a:p>
          <a:p>
            <a:r>
              <a:rPr lang="en-US" dirty="0"/>
              <a:t>Information Retrieval (IR)</a:t>
            </a:r>
          </a:p>
          <a:p>
            <a:r>
              <a:rPr lang="en-US" dirty="0"/>
              <a:t>Speech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E1D24-B176-3886-F2A3-6DA42EFF7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24848-8D99-610F-6BB4-AE077FAACE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  <a:p>
            <a:r>
              <a:rPr lang="en-US" dirty="0"/>
              <a:t>ML Applications</a:t>
            </a:r>
          </a:p>
          <a:p>
            <a:pPr lvl="1"/>
            <a:r>
              <a:rPr lang="en-US" dirty="0"/>
              <a:t>Vision/NLP/MT/IR/Speech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0299-ADF2-5F57-8A66-94D662C8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565F-0F1E-5C2A-F622-381207E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Box: My Views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423D6A-39C6-4EB0-F0B8-9537FC2AE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Interdisciplinary Re-Org: ML/Vision/NLP/MT/IR/Speech</a:t>
                </a:r>
              </a:p>
              <a:p>
                <a:pPr lvl="1"/>
                <a:r>
                  <a:rPr lang="en-US" dirty="0"/>
                  <a:t>Current: People working on one app don’t talk to people working on other apps</a:t>
                </a:r>
              </a:p>
              <a:p>
                <a:pPr lvl="1"/>
                <a:r>
                  <a:rPr lang="en-US" dirty="0"/>
                  <a:t>Future: We should work together because we are all using the same ML techniques</a:t>
                </a:r>
              </a:p>
              <a:p>
                <a:r>
                  <a:rPr lang="en-US" dirty="0"/>
                  <a:t>Responsible AI</a:t>
                </a:r>
              </a:p>
              <a:p>
                <a:pPr lvl="1"/>
                <a:r>
                  <a:rPr lang="en-US" dirty="0"/>
                  <a:t>Current: Bias is Bad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Future: Embrace Diversity</a:t>
                </a:r>
              </a:p>
              <a:p>
                <a:r>
                  <a:rPr lang="en-US" dirty="0">
                    <a:sym typeface="Wingdings" pitchFamily="2" charset="2"/>
                  </a:rPr>
                  <a:t>Authors View vs. Audience Response (Perspectives)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Current: Focus on  Unambiguous Objective Labels (independent of context)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Future: More Room for Subjectivity (and richer semantics)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Authors’ Position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Audience Response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423D6A-39C6-4EB0-F0B8-9537FC2AE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BF36D-C3EC-5F3B-D7B3-AA023C7D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E94F-BB0D-5916-D781-352AC43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Facts </a:t>
            </a:r>
            <a:r>
              <a:rPr lang="en-US" dirty="0">
                <a:sym typeface="Wingdings" pitchFamily="2" charset="2"/>
              </a:rPr>
              <a:t> Opinions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EB942-1102-4769-3812-A751AA5A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pic>
        <p:nvPicPr>
          <p:cNvPr id="16" name="Content Placeholder 15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346E1E35-069B-4B52-7BC7-A23BBADCA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439449"/>
            <a:ext cx="3046164" cy="427116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4D1BA1-ECE1-8053-AF12-F10EA6117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Opinions</a:t>
            </a:r>
          </a:p>
        </p:txBody>
      </p:sp>
      <p:pic>
        <p:nvPicPr>
          <p:cNvPr id="14" name="Content Placeholder 13" descr="A person holding a baby and a cat&#10;&#10;Description automatically generated">
            <a:extLst>
              <a:ext uri="{FF2B5EF4-FFF2-40B4-BE49-F238E27FC236}">
                <a16:creationId xmlns:a16="http://schemas.microsoft.com/office/drawing/2014/main" id="{50C37EE4-C9DA-D412-C678-C9DA9BED2F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449259"/>
            <a:ext cx="2848580" cy="42613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6B82F-EAC9-EF9C-C746-87359E70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</p:spTree>
    <p:extLst>
      <p:ext uri="{BB962C8B-B14F-4D97-AF65-F5344CB8AC3E}">
        <p14:creationId xmlns:p14="http://schemas.microsoft.com/office/powerpoint/2010/main" val="28616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Perspective to Vision Research:</a:t>
            </a:r>
            <a:br>
              <a:rPr lang="en-US" dirty="0"/>
            </a:br>
            <a:r>
              <a:rPr lang="en-US" dirty="0"/>
              <a:t>Vision is more than classifying pixels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</p:spTree>
    <p:extLst>
      <p:ext uri="{BB962C8B-B14F-4D97-AF65-F5344CB8AC3E}">
        <p14:creationId xmlns:p14="http://schemas.microsoft.com/office/powerpoint/2010/main" val="1436324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Ambiguity: No Single Correct Gold Label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9521E7-7B66-382D-9C63-BECFC393E0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819947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difference of opinion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Error</a:t>
                </a:r>
              </a:p>
              <a:p>
                <a:pPr lvl="1"/>
                <a:r>
                  <a:rPr lang="en-US" dirty="0"/>
                  <a:t>Common Challenge in Language Apps</a:t>
                </a:r>
              </a:p>
              <a:p>
                <a:pPr lvl="2"/>
                <a:r>
                  <a:rPr lang="en-US" dirty="0"/>
                  <a:t>Machine Translation</a:t>
                </a:r>
              </a:p>
              <a:p>
                <a:pPr lvl="2"/>
                <a:r>
                  <a:rPr lang="en-US" dirty="0"/>
                  <a:t>Web Search</a:t>
                </a:r>
              </a:p>
              <a:p>
                <a:pPr lvl="2"/>
                <a:r>
                  <a:rPr lang="en-US" dirty="0"/>
                  <a:t>Even Part of Speech Tagging!</a:t>
                </a:r>
              </a:p>
              <a:p>
                <a:r>
                  <a:rPr lang="en-US" dirty="0"/>
                  <a:t>Standard Solution</a:t>
                </a:r>
              </a:p>
              <a:p>
                <a:pPr lvl="1"/>
                <a:r>
                  <a:rPr lang="en-US" dirty="0"/>
                  <a:t>Score over multiple references (many gold standards)</a:t>
                </a:r>
              </a:p>
              <a:p>
                <a:pPr lvl="2"/>
                <a:r>
                  <a:rPr lang="en-US" dirty="0"/>
                  <a:t>Machine Translation: BLEU, ROUGE, METEOR, </a:t>
                </a:r>
                <a:r>
                  <a:rPr lang="en-US" dirty="0" err="1"/>
                  <a:t>CIDr</a:t>
                </a:r>
                <a:endParaRPr lang="en-US" dirty="0"/>
              </a:p>
              <a:p>
                <a:pPr lvl="2"/>
                <a:r>
                  <a:rPr lang="en-US" dirty="0"/>
                  <a:t>Web Search: NDCG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9521E7-7B66-382D-9C63-BECFC393E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8199475" cy="4351338"/>
              </a:xfrm>
              <a:blipFill>
                <a:blip r:embed="rId2"/>
                <a:stretch>
                  <a:fillRect l="-12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FF2C9-80A0-1D4F-F08C-C00E90654151}"/>
              </a:ext>
            </a:extLst>
          </p:cNvPr>
          <p:cNvSpPr txBox="1"/>
          <p:nvPr/>
        </p:nvSpPr>
        <p:spPr>
          <a:xfrm>
            <a:off x="958401" y="5480903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head</a:t>
            </a:r>
            <a:r>
              <a:rPr lang="en-US" sz="2400" dirty="0"/>
              <a:t>.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</p:spTree>
    <p:extLst>
      <p:ext uri="{BB962C8B-B14F-4D97-AF65-F5344CB8AC3E}">
        <p14:creationId xmlns:p14="http://schemas.microsoft.com/office/powerpoint/2010/main" val="33812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</p:spTree>
    <p:extLst>
      <p:ext uri="{BB962C8B-B14F-4D97-AF65-F5344CB8AC3E}">
        <p14:creationId xmlns:p14="http://schemas.microsoft.com/office/powerpoint/2010/main" val="27339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E9B-468F-8679-B063-3698681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6AFF-7CF9-A571-29CF-B4314B9C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Focus: Foreground vs. 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FBB1EF-9A4C-01AB-AEC2-A53E1E17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/>
          </a:bodyPr>
          <a:lstStyle/>
          <a:p>
            <a:r>
              <a:rPr lang="en-US" dirty="0"/>
              <a:t>Focus (leading role): Frisby, Throw, Offense</a:t>
            </a:r>
          </a:p>
          <a:p>
            <a:r>
              <a:rPr lang="en-US" dirty="0"/>
              <a:t>Supporting role: Defense</a:t>
            </a:r>
          </a:p>
          <a:p>
            <a:r>
              <a:rPr lang="en-US" dirty="0"/>
              <a:t>Background: Spectators</a:t>
            </a:r>
          </a:p>
          <a:p>
            <a:endParaRPr lang="en-US" dirty="0"/>
          </a:p>
          <a:p>
            <a:r>
              <a:rPr lang="en-US" dirty="0"/>
              <a:t>Photographer tells us </a:t>
            </a:r>
          </a:p>
          <a:p>
            <a:pPr lvl="1"/>
            <a:r>
              <a:rPr lang="en-US" dirty="0"/>
              <a:t>what’s central</a:t>
            </a:r>
          </a:p>
          <a:p>
            <a:pPr lvl="1"/>
            <a:r>
              <a:rPr lang="en-US" dirty="0"/>
              <a:t>and what isn’t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B8E9D583-8225-9387-B380-3D3BEB339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DE6-B4AC-3615-C02B-BD9C948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67</a:t>
            </a:fld>
            <a:endParaRPr lang="en-US"/>
          </a:p>
        </p:txBody>
      </p:sp>
      <p:pic>
        <p:nvPicPr>
          <p:cNvPr id="3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18A8D715-B167-FAE6-F13C-2DF64062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76" y="1551879"/>
            <a:ext cx="5724740" cy="49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Challenges in Philosophy of Language</a:t>
            </a:r>
            <a:br>
              <a:rPr lang="en-US" dirty="0"/>
            </a:br>
            <a:r>
              <a:rPr lang="en-US" sz="3100" dirty="0"/>
              <a:t>Compare &amp; Contrast Language in Visual Genome (VG) with NLP Corpora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Bounding Box Semantics: Too Limiting</a:t>
            </a:r>
          </a:p>
          <a:p>
            <a:pPr lvl="1"/>
            <a:r>
              <a:rPr lang="en-US" dirty="0"/>
              <a:t>&lt;NP&gt; &lt;relation&gt; &lt;NP&gt;</a:t>
            </a:r>
          </a:p>
          <a:p>
            <a:pPr lvl="1"/>
            <a:r>
              <a:rPr lang="en-US" dirty="0"/>
              <a:t>NPs in VG are usually rigid designators that mean the same thing in all contexts</a:t>
            </a:r>
          </a:p>
          <a:p>
            <a:pPr lvl="2"/>
            <a:r>
              <a:rPr lang="en-US" dirty="0"/>
              <a:t>Few abstract nouns (</a:t>
            </a:r>
            <a:r>
              <a:rPr lang="en-US" i="1" dirty="0"/>
              <a:t>ideas</a:t>
            </a:r>
            <a:r>
              <a:rPr lang="en-US" dirty="0"/>
              <a:t>), predicates (verbs, adj), variables (pronouns)</a:t>
            </a:r>
          </a:p>
          <a:p>
            <a:pPr lvl="2"/>
            <a:r>
              <a:rPr lang="en-US" dirty="0"/>
              <a:t>Most VG nouns are visual (and less about other senses)</a:t>
            </a:r>
          </a:p>
          <a:p>
            <a:pPr lvl="1"/>
            <a:r>
              <a:rPr lang="en-US" dirty="0"/>
              <a:t>More entropy in nouns than relations</a:t>
            </a:r>
          </a:p>
          <a:p>
            <a:pPr lvl="2"/>
            <a:r>
              <a:rPr lang="en-US" dirty="0"/>
              <a:t>8 boring relations cover bulk of the cases</a:t>
            </a:r>
          </a:p>
          <a:p>
            <a:pPr lvl="2"/>
            <a:r>
              <a:rPr lang="en-US" dirty="0"/>
              <a:t>Linguists are more interested in predicates than arguments</a:t>
            </a:r>
          </a:p>
          <a:p>
            <a:pPr lvl="1"/>
            <a:r>
              <a:rPr lang="en-US" dirty="0"/>
              <a:t>Modifiers are limited to a single box</a:t>
            </a:r>
          </a:p>
          <a:p>
            <a:pPr lvl="2"/>
            <a:r>
              <a:rPr lang="en-US" dirty="0"/>
              <a:t>Relative Relations: </a:t>
            </a:r>
            <a:r>
              <a:rPr lang="en-US" i="1" dirty="0"/>
              <a:t>girl with green hat </a:t>
            </a:r>
            <a:r>
              <a:rPr lang="en-US" dirty="0"/>
              <a:t>vs </a:t>
            </a:r>
            <a:r>
              <a:rPr lang="en-US" i="1" dirty="0"/>
              <a:t>girl on defense</a:t>
            </a:r>
          </a:p>
          <a:p>
            <a:pPr lvl="2"/>
            <a:r>
              <a:rPr lang="en-US" dirty="0"/>
              <a:t>Aggregations over boxes</a:t>
            </a:r>
          </a:p>
          <a:p>
            <a:pPr lvl="3"/>
            <a:r>
              <a:rPr lang="en-US" dirty="0"/>
              <a:t>Count vs. Mass: </a:t>
            </a:r>
            <a:r>
              <a:rPr lang="en-US" i="1" dirty="0"/>
              <a:t>Cloudy Sky</a:t>
            </a:r>
            <a:r>
              <a:rPr lang="en-US" dirty="0"/>
              <a:t>, </a:t>
            </a:r>
            <a:r>
              <a:rPr lang="en-US" i="1" dirty="0"/>
              <a:t>Sandy Beach</a:t>
            </a:r>
          </a:p>
          <a:p>
            <a:pPr lvl="3"/>
            <a:r>
              <a:rPr lang="en-US" dirty="0"/>
              <a:t>Definite vs. Indefinite: </a:t>
            </a:r>
            <a:r>
              <a:rPr lang="en-US" i="1" dirty="0"/>
              <a:t>girls playing frisbee </a:t>
            </a:r>
            <a:r>
              <a:rPr lang="en-US" dirty="0"/>
              <a:t>(as opposed to many other people in picture)</a:t>
            </a:r>
            <a:endParaRPr lang="en-US" i="1" dirty="0"/>
          </a:p>
          <a:p>
            <a:pPr lvl="3"/>
            <a:r>
              <a:rPr lang="en-US" dirty="0"/>
              <a:t>A horse with two legs?</a:t>
            </a:r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Verbs, Subjunctive, Focus, Perspective,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/>
          </a:bodyPr>
          <a:lstStyle/>
          <a:p>
            <a:r>
              <a:rPr lang="en-US" dirty="0"/>
              <a:t>Pictures vs. Videos</a:t>
            </a:r>
          </a:p>
          <a:p>
            <a:pPr lvl="1"/>
            <a:r>
              <a:rPr lang="en-US" dirty="0"/>
              <a:t>Captions on pictures have more nouns: </a:t>
            </a:r>
          </a:p>
          <a:p>
            <a:pPr lvl="2"/>
            <a:r>
              <a:rPr lang="en-US" i="1" dirty="0"/>
              <a:t>girl with</a:t>
            </a:r>
            <a:r>
              <a:rPr lang="en-US" dirty="0"/>
              <a:t> </a:t>
            </a:r>
            <a:r>
              <a:rPr lang="en-US" b="1" i="1" u="sng" dirty="0"/>
              <a:t>green</a:t>
            </a:r>
            <a:r>
              <a:rPr lang="en-US" u="sng" dirty="0"/>
              <a:t> </a:t>
            </a:r>
            <a:r>
              <a:rPr lang="en-US" b="1" i="1" u="sng" dirty="0"/>
              <a:t>hat</a:t>
            </a:r>
          </a:p>
          <a:p>
            <a:pPr lvl="1"/>
            <a:r>
              <a:rPr lang="en-US" dirty="0"/>
              <a:t>Captions on videos have more verbs: </a:t>
            </a:r>
          </a:p>
          <a:p>
            <a:pPr lvl="2"/>
            <a:r>
              <a:rPr lang="en-US" i="1" dirty="0"/>
              <a:t>girl </a:t>
            </a:r>
            <a:r>
              <a:rPr lang="en-US" b="1" i="1" u="sng" dirty="0"/>
              <a:t>throwing</a:t>
            </a:r>
            <a:r>
              <a:rPr lang="en-US" i="1" dirty="0"/>
              <a:t> frisbee</a:t>
            </a:r>
          </a:p>
          <a:p>
            <a:r>
              <a:rPr lang="en-US" dirty="0"/>
              <a:t>Possible Worlds: Subjunctive, Hedges</a:t>
            </a:r>
          </a:p>
          <a:p>
            <a:pPr lvl="1"/>
            <a:r>
              <a:rPr lang="en-US" i="1" dirty="0"/>
              <a:t>The girl on defense </a:t>
            </a:r>
            <a:r>
              <a:rPr lang="en-US" b="1" i="1" u="sng" dirty="0"/>
              <a:t>might</a:t>
            </a:r>
            <a:r>
              <a:rPr lang="en-US" i="1" dirty="0"/>
              <a:t> block the throw, </a:t>
            </a:r>
          </a:p>
          <a:p>
            <a:pPr lvl="1"/>
            <a:r>
              <a:rPr lang="en-US" i="1" dirty="0"/>
              <a:t>but </a:t>
            </a:r>
            <a:r>
              <a:rPr lang="en-US" b="1" i="1" u="sng" dirty="0"/>
              <a:t>probably</a:t>
            </a:r>
            <a:r>
              <a:rPr lang="en-US" i="1" dirty="0"/>
              <a:t> won’t</a:t>
            </a:r>
          </a:p>
          <a:p>
            <a:r>
              <a:rPr lang="en-US" dirty="0"/>
              <a:t>Focus: </a:t>
            </a:r>
            <a:r>
              <a:rPr lang="en-US" b="1" i="1" u="sng" dirty="0"/>
              <a:t>girl on offense</a:t>
            </a:r>
            <a:r>
              <a:rPr lang="en-US" dirty="0"/>
              <a:t> vs. </a:t>
            </a:r>
            <a:r>
              <a:rPr lang="en-US" b="1" i="1" u="sng" dirty="0"/>
              <a:t>girl on defense</a:t>
            </a:r>
          </a:p>
          <a:p>
            <a:r>
              <a:rPr lang="en-US" b="1" u="sng" dirty="0"/>
              <a:t>Perspective</a:t>
            </a:r>
            <a:r>
              <a:rPr lang="en-US" dirty="0"/>
              <a:t>: photographer vs. audience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2899037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F1477D-3D63-FE48-065F-857D1920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Predicates/Perspectives 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E77D6DC-2862-79E2-77E4-A8A640427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C1EF5079-1BF0-DEE6-4D18-30001388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1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B5B1D3-3A5A-6A22-70D5-9CC88EAA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0124-A440-1075-8DEC-703747B3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C9D2C80-010A-A3B1-C637-B0015369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66" t="77682"/>
          <a:stretch/>
        </p:blipFill>
        <p:spPr>
          <a:xfrm>
            <a:off x="0" y="1201478"/>
            <a:ext cx="11978192" cy="24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7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3B0DD2-7451-6F62-A5E5-48121AA3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&amp; Zero Shot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5A32-27A3-7ED5-6B36-C2BDE5B5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E0855-701D-E30F-28CC-A256D4DD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9" y="1844211"/>
            <a:ext cx="7659407" cy="50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43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482DC-57C3-942F-A1F7-329494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Anglo-Centered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AAA26-82F5-6BC0-C9A9-CEE0F2F6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English as Pivot Language</a:t>
            </a:r>
          </a:p>
          <a:p>
            <a:r>
              <a:rPr lang="en-US" dirty="0"/>
              <a:t>Anglo-Centered Vision Task:</a:t>
            </a:r>
          </a:p>
          <a:p>
            <a:pPr lvl="1"/>
            <a:r>
              <a:rPr lang="en-US" dirty="0"/>
              <a:t>Input: Picture</a:t>
            </a:r>
          </a:p>
          <a:p>
            <a:pPr lvl="1"/>
            <a:r>
              <a:rPr lang="en-US" dirty="0"/>
              <a:t>Output: English Caption</a:t>
            </a:r>
          </a:p>
          <a:p>
            <a:r>
              <a:rPr lang="en-US" dirty="0"/>
              <a:t>If you want a caption in another language:</a:t>
            </a:r>
          </a:p>
          <a:p>
            <a:pPr lvl="1"/>
            <a:r>
              <a:rPr lang="en-US" dirty="0"/>
              <a:t>Just translate English caption to that language</a:t>
            </a:r>
          </a:p>
          <a:p>
            <a:pPr lvl="1"/>
            <a:endParaRPr lang="en-US" dirty="0"/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Can we do better than that?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CA1A8-A61C-8AE9-EA28-ECF32DE8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1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A07F9D-8E6A-A8B6-5484-8D20777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Agreement (A) on Emotion Labels: </a:t>
            </a:r>
            <a:br>
              <a:rPr lang="en-US" dirty="0"/>
            </a:br>
            <a:r>
              <a:rPr lang="en-US" dirty="0"/>
              <a:t>More A: Landscapes </a:t>
            </a:r>
            <a:r>
              <a:rPr lang="en-US" dirty="0">
                <a:sym typeface="Wingdings" pitchFamily="2" charset="2"/>
              </a:rPr>
              <a:t> Less A: Sketches</a:t>
            </a:r>
            <a:endParaRPr lang="en-US" dirty="0"/>
          </a:p>
        </p:txBody>
      </p:sp>
      <p:pic>
        <p:nvPicPr>
          <p:cNvPr id="14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2E2277EF-5340-0B3E-A3D4-E73A35A115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1392" y="1825625"/>
            <a:ext cx="4455216" cy="4351338"/>
          </a:xfrm>
        </p:spPr>
      </p:pic>
      <p:pic>
        <p:nvPicPr>
          <p:cNvPr id="16" name="Content Placeholder 15" descr="A table of numbers and text&#10;&#10;Description automatically generated">
            <a:extLst>
              <a:ext uri="{FF2B5EF4-FFF2-40B4-BE49-F238E27FC236}">
                <a16:creationId xmlns:a16="http://schemas.microsoft.com/office/drawing/2014/main" id="{6ADE4C27-627F-290A-6131-E2B2744F6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179" y="1825625"/>
            <a:ext cx="4979641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51151-45EF-5492-3C88-79B378FB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1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04702A-F180-7EE8-CCD4-3229EDD6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on Emotion Labels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8CCFFF-DB3E-1C88-48F7-29603F0CB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2DAC21-F74B-40E5-DE67-BDCE48094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By Language (or perhaps Education?)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8C30-170E-56D3-2D45-91D6DC32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75</a:t>
            </a:fld>
            <a:endParaRPr lang="en-US"/>
          </a:p>
        </p:txBody>
      </p:sp>
      <p:pic>
        <p:nvPicPr>
          <p:cNvPr id="17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75C27438-30EC-5E2D-DC77-1612BF5F9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407" y="2505075"/>
            <a:ext cx="3772548" cy="368458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B9C53240-AB46-A1D1-31FB-1787C63946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043" y="2505075"/>
            <a:ext cx="4035501" cy="3684588"/>
          </a:xfrm>
        </p:spPr>
      </p:pic>
    </p:spTree>
    <p:extLst>
      <p:ext uri="{BB962C8B-B14F-4D97-AF65-F5344CB8AC3E}">
        <p14:creationId xmlns:p14="http://schemas.microsoft.com/office/powerpoint/2010/main" val="803407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AECE3B-35A2-8615-EC0B-6DC74BC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A0C285-97DD-4EB2-0E03-75001D12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  <a:p>
            <a:r>
              <a:rPr lang="en-US" dirty="0"/>
              <a:t>Word2Vec: Factored PMI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Multi-lingual &amp; Multi-modal BERT</a:t>
            </a:r>
          </a:p>
          <a:p>
            <a:pPr lvl="1"/>
            <a:r>
              <a:rPr lang="en-US" dirty="0"/>
              <a:t>One Model to RULE THEM ALL???</a:t>
            </a:r>
          </a:p>
          <a:p>
            <a:r>
              <a:rPr lang="en-US" dirty="0"/>
              <a:t>VAD: Latent Dimensions </a:t>
            </a:r>
            <a:r>
              <a:rPr lang="en-US" dirty="0">
                <a:sym typeface="Wingdings" pitchFamily="2" charset="2"/>
              </a:rPr>
              <a:t> Interpretable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10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076F-FC23-8ED5-288F-F39646C2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Is Peer-Reviewing Worth the Effort?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B78BB-5F7F-C9D9-40CB-118FF1D05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6702"/>
            <a:ext cx="9803549" cy="5275548"/>
          </a:xfrm>
        </p:spPr>
      </p:pic>
    </p:spTree>
    <p:extLst>
      <p:ext uri="{BB962C8B-B14F-4D97-AF65-F5344CB8AC3E}">
        <p14:creationId xmlns:p14="http://schemas.microsoft.com/office/powerpoint/2010/main" val="24702460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8F8C4-530A-EADB-6AD4-020503C3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AF17BE-8248-0775-C29D-3931E48ED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639"/>
          <a:stretch/>
        </p:blipFill>
        <p:spPr>
          <a:xfrm>
            <a:off x="5013512" y="206233"/>
            <a:ext cx="7028659" cy="3823507"/>
          </a:xfr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B51D5AC-2204-96B4-394D-6B3D2FE5752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/>
          <a:srcRect l="51786" t="28294" r="31206" b="32822"/>
          <a:stretch/>
        </p:blipFill>
        <p:spPr bwMode="auto">
          <a:xfrm>
            <a:off x="0" y="127763"/>
            <a:ext cx="5013513" cy="368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7FBDD7-8C54-3D2B-FB2F-57475E9948CD}"/>
              </a:ext>
            </a:extLst>
          </p:cNvPr>
          <p:cNvCxnSpPr>
            <a:cxnSpLocks/>
          </p:cNvCxnSpPr>
          <p:nvPr/>
        </p:nvCxnSpPr>
        <p:spPr>
          <a:xfrm>
            <a:off x="5013510" y="1246116"/>
            <a:ext cx="504788" cy="295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CA353B-C43B-90B3-15C5-0FC045225C00}"/>
              </a:ext>
            </a:extLst>
          </p:cNvPr>
          <p:cNvCxnSpPr>
            <a:cxnSpLocks/>
          </p:cNvCxnSpPr>
          <p:nvPr/>
        </p:nvCxnSpPr>
        <p:spPr>
          <a:xfrm flipV="1">
            <a:off x="5102117" y="1137684"/>
            <a:ext cx="416181" cy="404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83B4D7-BC51-F5F1-26AE-ACD4CCA22DDF}"/>
              </a:ext>
            </a:extLst>
          </p:cNvPr>
          <p:cNvCxnSpPr>
            <a:cxnSpLocks/>
          </p:cNvCxnSpPr>
          <p:nvPr/>
        </p:nvCxnSpPr>
        <p:spPr>
          <a:xfrm>
            <a:off x="5013511" y="2553643"/>
            <a:ext cx="504787" cy="582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314A4E-2E90-184E-068F-4A0A2F142330}"/>
              </a:ext>
            </a:extLst>
          </p:cNvPr>
          <p:cNvCxnSpPr>
            <a:cxnSpLocks/>
          </p:cNvCxnSpPr>
          <p:nvPr/>
        </p:nvCxnSpPr>
        <p:spPr>
          <a:xfrm>
            <a:off x="5013510" y="2139251"/>
            <a:ext cx="5047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498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1FF0-974D-B27A-CC0E-F4AA076F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over Time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734B60C-6485-598E-DB76-5CD0222B9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0844" y="1825625"/>
            <a:ext cx="4264311" cy="4351338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1361A65-DE29-F593-7302-9AC295C338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69048"/>
            <a:ext cx="5181600" cy="3064491"/>
          </a:xfrm>
        </p:spPr>
      </p:pic>
    </p:spTree>
    <p:extLst>
      <p:ext uri="{BB962C8B-B14F-4D97-AF65-F5344CB8AC3E}">
        <p14:creationId xmlns:p14="http://schemas.microsoft.com/office/powerpoint/2010/main" val="110412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50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714765" y="62116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https://en.wikipedia.org/wiki/List_of_languages_by_total_number_of_speakers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80264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C534E36-2DB2-0D2B-01EB-49EA6B22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&gt;&gt; Venue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1D94A3-5C25-F165-37CD-A010D4AE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Correlation with Time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9BC7F7BA-4D83-3D95-154B-592467BCA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3233" y="2505075"/>
            <a:ext cx="3610896" cy="3684588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E018CE-012C-7427-F66C-929899D34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Small Correlations with Venue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F6EBE51E-7224-CCF4-FEB0-502FCBA592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83430"/>
            <a:ext cx="5183188" cy="3527878"/>
          </a:xfrm>
        </p:spPr>
      </p:pic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395275F5-E68E-3DE0-78FA-A7F9F9B0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684" y="1362989"/>
            <a:ext cx="5486400" cy="541657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707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93DC8-5ECF-3D50-6EA0-11CA40F4B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E2CF916-ED90-AC63-EB4D-8C17BC8692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64671" y="198844"/>
            <a:ext cx="5952902" cy="6574096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97249653-22EC-F8C5-093B-24D2086A4C9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2019" y="347700"/>
            <a:ext cx="5731964" cy="565969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5253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75A0F2-2714-A4F1-7037-75677D9652E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22718" y="145679"/>
            <a:ext cx="5893022" cy="6507967"/>
          </a:xfrm>
        </p:spPr>
      </p:pic>
    </p:spTree>
    <p:extLst>
      <p:ext uri="{BB962C8B-B14F-4D97-AF65-F5344CB8AC3E}">
        <p14:creationId xmlns:p14="http://schemas.microsoft.com/office/powerpoint/2010/main" val="181656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of numbers and text&#10;&#10;Description automatically generated">
            <a:extLst>
              <a:ext uri="{FF2B5EF4-FFF2-40B4-BE49-F238E27FC236}">
                <a16:creationId xmlns:a16="http://schemas.microsoft.com/office/drawing/2014/main" id="{0E869D10-988B-0262-6C6E-269D86095E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-74429" y="-72620"/>
            <a:ext cx="12025423" cy="8064845"/>
          </a:xfrm>
        </p:spPr>
      </p:pic>
    </p:spTree>
    <p:extLst>
      <p:ext uri="{BB962C8B-B14F-4D97-AF65-F5344CB8AC3E}">
        <p14:creationId xmlns:p14="http://schemas.microsoft.com/office/powerpoint/2010/main" val="141197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8EA75B-1836-574D-8982-4014D375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3CAD16-ABB5-D495-92ED-3420A0A244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more resources </a:t>
            </a:r>
          </a:p>
          <a:p>
            <a:pPr lvl="1"/>
            <a:r>
              <a:rPr lang="en-US" dirty="0"/>
              <a:t>for growth languages  in 2020s</a:t>
            </a:r>
          </a:p>
          <a:p>
            <a:pPr lvl="1"/>
            <a:r>
              <a:rPr lang="en-US" dirty="0"/>
              <a:t>than for English in 1990s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326222-6CE2-E0B1-9A95-D48D6913A5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Language Left Behind</a:t>
            </a:r>
          </a:p>
          <a:p>
            <a:r>
              <a:rPr lang="en-US" dirty="0"/>
              <a:t>Multilingual LLMs</a:t>
            </a:r>
          </a:p>
          <a:p>
            <a:r>
              <a:rPr lang="en-US" dirty="0"/>
              <a:t>Google Translate</a:t>
            </a:r>
          </a:p>
          <a:p>
            <a:r>
              <a:rPr lang="en-US" dirty="0"/>
              <a:t>Wikipedia (Common Crawl)</a:t>
            </a:r>
          </a:p>
          <a:p>
            <a:r>
              <a:rPr lang="en-US" dirty="0">
                <a:hlinkClick r:id="rId2"/>
              </a:rPr>
              <a:t>Opus Parallel Text</a:t>
            </a:r>
            <a:endParaRPr lang="en-US" dirty="0"/>
          </a:p>
          <a:p>
            <a:r>
              <a:rPr lang="en-US" dirty="0"/>
              <a:t>Abstracts in Semantic Scholar</a:t>
            </a:r>
          </a:p>
          <a:p>
            <a:r>
              <a:rPr lang="en-US" dirty="0"/>
              <a:t>Universal Dependencies</a:t>
            </a:r>
          </a:p>
          <a:p>
            <a:r>
              <a:rPr lang="en-US" dirty="0"/>
              <a:t>WordNet</a:t>
            </a:r>
          </a:p>
          <a:p>
            <a:r>
              <a:rPr lang="en-US" dirty="0"/>
              <a:t>Sketch Engine</a:t>
            </a:r>
          </a:p>
        </p:txBody>
      </p:sp>
      <p:pic>
        <p:nvPicPr>
          <p:cNvPr id="11" name="Picture 10" descr="A table with text and numbers&#10;&#10;Description automatically generated">
            <a:extLst>
              <a:ext uri="{FF2B5EF4-FFF2-40B4-BE49-F238E27FC236}">
                <a16:creationId xmlns:a16="http://schemas.microsoft.com/office/drawing/2014/main" id="{D8C8E9E7-724D-4182-FF59-C86ED187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13" y="3051278"/>
            <a:ext cx="4327453" cy="38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19418</TotalTime>
  <Words>3065</Words>
  <Application>Microsoft Macintosh PowerPoint</Application>
  <PresentationFormat>Widescreen</PresentationFormat>
  <Paragraphs>568</Paragraphs>
  <Slides>83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-apple-system</vt:lpstr>
      <vt:lpstr>Aptos</vt:lpstr>
      <vt:lpstr>Aptos Display</vt:lpstr>
      <vt:lpstr>Aptos Narrow</vt:lpstr>
      <vt:lpstr>Arial</vt:lpstr>
      <vt:lpstr>Calibri</vt:lpstr>
      <vt:lpstr>Cambria Math</vt:lpstr>
      <vt:lpstr>Times New Roman</vt:lpstr>
      <vt:lpstr>Wingdings</vt:lpstr>
      <vt:lpstr>Office Theme</vt:lpstr>
      <vt:lpstr>The Bender Rule, Low Resource Languages and Growth Languages</vt:lpstr>
      <vt:lpstr>Lots of Interest from Lots of Places (110 Reactions) Benchmark + Baseline Results (not just data)</vt:lpstr>
      <vt:lpstr>PowerPoint Presentation</vt:lpstr>
      <vt:lpstr>PowerPoint Presentation</vt:lpstr>
      <vt:lpstr>Website: Benchmark, Code, Paper &amp;  Video</vt:lpstr>
      <vt:lpstr>Criticism: ACL is too focused on English https://thegradient.pub/the-benderrule-on-naming-the-languages-we-study-and-why-it-matters/ </vt:lpstr>
      <vt:lpstr>PowerPoint Presentation</vt:lpstr>
      <vt:lpstr>Low Resources &amp; Growth Opportunities</vt:lpstr>
      <vt:lpstr>Good News</vt:lpstr>
      <vt:lpstr>PowerPoint Presentation</vt:lpstr>
      <vt:lpstr>Data: Deutsche Welle TV (19 langages)</vt:lpstr>
      <vt:lpstr>Restrictions Vectors  URLs  Copyrighted Material</vt:lpstr>
      <vt:lpstr>Concerns</vt:lpstr>
      <vt:lpstr>Move Fast and Break Things (Colonialism)</vt:lpstr>
      <vt:lpstr>Responsible AI</vt:lpstr>
      <vt:lpstr>Deadly Consequences</vt:lpstr>
      <vt:lpstr>Concerns</vt:lpstr>
      <vt:lpstr>Engage Local Expertise</vt:lpstr>
      <vt:lpstr>JSALT-2025 Teamwork Opportunity:  Zoom  Face-to-Face </vt:lpstr>
      <vt:lpstr>Concerns</vt:lpstr>
      <vt:lpstr>PowerPoint Presentation</vt:lpstr>
      <vt:lpstr>Avoid Translation (Pivoting via English)</vt:lpstr>
      <vt:lpstr>Concerns</vt:lpstr>
      <vt:lpstr>Lack of Perspective in Chatbots</vt:lpstr>
      <vt:lpstr>Adding Perspective to Vision Research: Vision is more than classifying pixels</vt:lpstr>
      <vt:lpstr>Adding Perspective to Vision Research COCO (Objective)  ArtEmis (Subjective)</vt:lpstr>
      <vt:lpstr>Adding More Perspectives to Vision (Do not pivot via English)</vt:lpstr>
      <vt:lpstr>Why study more languages?</vt:lpstr>
      <vt:lpstr>Emotion Labels: More Agreement in Some Genres; Less in Others</vt:lpstr>
      <vt:lpstr>Quality Control</vt:lpstr>
      <vt:lpstr>Embrace Diversity &amp; Multiple Perspectives</vt:lpstr>
      <vt:lpstr>Vision: More than Pixels Communication (Shannon): Audience Matters</vt:lpstr>
      <vt:lpstr>PowerPoint Presentation</vt:lpstr>
      <vt:lpstr>PowerPoint Presentation</vt:lpstr>
      <vt:lpstr>PowerPoint Presentation</vt:lpstr>
      <vt:lpstr>Boot-Strapping (Transfer Learning)</vt:lpstr>
      <vt:lpstr>Future Research on Transfer Learning</vt:lpstr>
      <vt:lpstr>One-vs-All Zero-Shot</vt:lpstr>
      <vt:lpstr>PowerPoint Presentation</vt:lpstr>
      <vt:lpstr>Embrace Diversity &amp; Multiple Perspectives</vt:lpstr>
      <vt:lpstr>Deliverables</vt:lpstr>
      <vt:lpstr>Project Overview</vt:lpstr>
      <vt:lpstr>PMI  Word2vec  BERT  Chatbots  …</vt:lpstr>
      <vt:lpstr>PowerPoint Presentation</vt:lpstr>
      <vt:lpstr>``You shall know a word by the company it keeps’’</vt:lpstr>
      <vt:lpstr>Priming &amp; Word Associations Task: Subject is given two strings and responds “yes” if both are words</vt:lpstr>
      <vt:lpstr>PowerPoint Presentation</vt:lpstr>
      <vt:lpstr>There is no data like more data</vt:lpstr>
      <vt:lpstr>“It never pays to think until you’ve run out of data” – Eric Brill</vt:lpstr>
      <vt:lpstr>Levy &amp; Goldberg (NIPS-2014) Word2Vec ≈ PMI (Pointwise Mutual Info)  sim(x,y)=cos⁡(vec(x), vec(y))≈PMI(x,y)  </vt:lpstr>
      <vt:lpstr>PMI  Word2Vec  BERT  Spectral Clustering</vt:lpstr>
      <vt:lpstr>Advanced Topic: BERT is too fast</vt:lpstr>
      <vt:lpstr>PowerPoint Presentation</vt:lpstr>
      <vt:lpstr>How to succeed? (get beyond publishing)</vt:lpstr>
      <vt:lpstr>Word2vec is popular (massively cited)</vt:lpstr>
      <vt:lpstr>Embeddings: Similarity of docs/words ≈ cos (dot product)</vt:lpstr>
      <vt:lpstr>PowerPoint Presentation</vt:lpstr>
      <vt:lpstr>Some analogies are easier than others</vt:lpstr>
      <vt:lpstr>Need to Re-organize Courses (Interdisciplinary Re-Org)</vt:lpstr>
      <vt:lpstr>Soap Box: My Views</vt:lpstr>
      <vt:lpstr>Vision: Facts  Opinions</vt:lpstr>
      <vt:lpstr>Adding Perspective to Speech/Vision Research COCO (Objective)  ArtEmis (Subjective)</vt:lpstr>
      <vt:lpstr>Adding Perspective to Vision Research: Vision is more than classifying pixels</vt:lpstr>
      <vt:lpstr>No Language Left Behind (NLLB)</vt:lpstr>
      <vt:lpstr>Ambiguity: No Single Correct Gold Label</vt:lpstr>
      <vt:lpstr>Pragmatics</vt:lpstr>
      <vt:lpstr>Focus: Foreground vs. Background</vt:lpstr>
      <vt:lpstr>Classic Challenges in Philosophy of Language Compare &amp; Contrast Language in Visual Genome (VG) with NLP Corpora</vt:lpstr>
      <vt:lpstr>Verbs, Subjunctive, Focus, Perspective, etc…</vt:lpstr>
      <vt:lpstr>More Predicates/Perspectives  (Predicates = Verbs/Adjectives)</vt:lpstr>
      <vt:lpstr>PowerPoint Presentation</vt:lpstr>
      <vt:lpstr>Few Shot &amp; Zero Shot</vt:lpstr>
      <vt:lpstr>Anglo-Centered Baseline</vt:lpstr>
      <vt:lpstr>Agreement (A) on Emotion Labels:  More A: Landscapes  Less A: Sketches</vt:lpstr>
      <vt:lpstr>Agreement on Emotion Labels</vt:lpstr>
      <vt:lpstr>Agenda</vt:lpstr>
      <vt:lpstr>Is Peer-Reviewing Worth the Effort?</vt:lpstr>
      <vt:lpstr>PowerPoint Presentation</vt:lpstr>
      <vt:lpstr>Correlations over Time</vt:lpstr>
      <vt:lpstr>Time &gt;&gt; Venue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90</cp:revision>
  <dcterms:created xsi:type="dcterms:W3CDTF">2024-10-19T16:25:38Z</dcterms:created>
  <dcterms:modified xsi:type="dcterms:W3CDTF">2024-11-18T17:01:52Z</dcterms:modified>
</cp:coreProperties>
</file>